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29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6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85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40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23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22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6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65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57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029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EF4B-CE26-4FBF-A9ED-016EF190A6DF}" type="datetimeFigureOut">
              <a:rPr lang="es-ES" smtClean="0"/>
              <a:t>19/11/2016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7FF4-B253-484D-A47F-ED6DBC19A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07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58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 los siguientes verbos </a:t>
            </a:r>
            <a:r>
              <a:rPr lang="es-ES" dirty="0" smtClean="0"/>
              <a:t>“</a:t>
            </a:r>
            <a:r>
              <a:rPr lang="es-ES" dirty="0" err="1" smtClean="0"/>
              <a:t>ducir</a:t>
            </a:r>
            <a:r>
              <a:rPr lang="es-ES" dirty="0" smtClean="0"/>
              <a:t>” </a:t>
            </a:r>
            <a:r>
              <a:rPr lang="es-ES" dirty="0" smtClean="0"/>
              <a:t>en el pretérito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9800" cy="4351338"/>
          </a:xfrm>
        </p:spPr>
        <p:txBody>
          <a:bodyPr/>
          <a:lstStyle/>
          <a:p>
            <a:r>
              <a:rPr lang="es-ES" dirty="0" smtClean="0"/>
              <a:t>19. Yo traducir</a:t>
            </a:r>
          </a:p>
          <a:p>
            <a:r>
              <a:rPr lang="es-ES" dirty="0" smtClean="0"/>
              <a:t>20. Tú </a:t>
            </a:r>
            <a:r>
              <a:rPr lang="es-ES" dirty="0" smtClean="0"/>
              <a:t>traducir</a:t>
            </a:r>
          </a:p>
          <a:p>
            <a:r>
              <a:rPr lang="es-ES" dirty="0" smtClean="0"/>
              <a:t>21. Usted </a:t>
            </a:r>
            <a:r>
              <a:rPr lang="es-ES" dirty="0" smtClean="0"/>
              <a:t>traducir</a:t>
            </a:r>
          </a:p>
          <a:p>
            <a:r>
              <a:rPr lang="es-ES" dirty="0" smtClean="0"/>
              <a:t>22. Nosotros </a:t>
            </a:r>
            <a:r>
              <a:rPr lang="es-ES" dirty="0" smtClean="0"/>
              <a:t>traducir</a:t>
            </a:r>
          </a:p>
          <a:p>
            <a:r>
              <a:rPr lang="es-ES" dirty="0" smtClean="0"/>
              <a:t>23. Vosotros </a:t>
            </a:r>
            <a:r>
              <a:rPr lang="es-ES" dirty="0" smtClean="0"/>
              <a:t>traducir</a:t>
            </a:r>
          </a:p>
          <a:p>
            <a:r>
              <a:rPr lang="es-ES" dirty="0" smtClean="0"/>
              <a:t>24. Ustedes </a:t>
            </a:r>
            <a:r>
              <a:rPr lang="es-ES" dirty="0" smtClean="0"/>
              <a:t>traducir</a:t>
            </a:r>
            <a:endParaRPr lang="es-E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97600" y="1825625"/>
            <a:ext cx="4749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19. Yo traduje</a:t>
            </a:r>
          </a:p>
          <a:p>
            <a:r>
              <a:rPr lang="es-ES" dirty="0" smtClean="0"/>
              <a:t>20. Tú tradujiste</a:t>
            </a:r>
          </a:p>
          <a:p>
            <a:r>
              <a:rPr lang="es-ES" dirty="0" smtClean="0"/>
              <a:t>21. Usted tradujo</a:t>
            </a:r>
          </a:p>
          <a:p>
            <a:r>
              <a:rPr lang="es-ES" dirty="0" smtClean="0"/>
              <a:t>22. Nosotros tradujimos</a:t>
            </a:r>
          </a:p>
          <a:p>
            <a:r>
              <a:rPr lang="es-ES" dirty="0" smtClean="0"/>
              <a:t>23. Vosotros tradujisteis</a:t>
            </a:r>
          </a:p>
          <a:p>
            <a:r>
              <a:rPr lang="es-ES" dirty="0" smtClean="0"/>
              <a:t>24. Ustedes tradujeron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8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 los siguientes verbos </a:t>
            </a:r>
            <a:r>
              <a:rPr lang="es-ES" dirty="0" smtClean="0"/>
              <a:t>“</a:t>
            </a:r>
            <a:r>
              <a:rPr lang="es-ES" dirty="0" err="1" smtClean="0"/>
              <a:t>ducir</a:t>
            </a:r>
            <a:r>
              <a:rPr lang="es-ES" dirty="0" smtClean="0"/>
              <a:t>” </a:t>
            </a:r>
            <a:r>
              <a:rPr lang="es-ES" dirty="0" smtClean="0"/>
              <a:t>en el pretérito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9800" cy="4351338"/>
          </a:xfrm>
        </p:spPr>
        <p:txBody>
          <a:bodyPr/>
          <a:lstStyle/>
          <a:p>
            <a:r>
              <a:rPr lang="es-ES" dirty="0" smtClean="0"/>
              <a:t>25. Yo </a:t>
            </a:r>
            <a:r>
              <a:rPr lang="es-ES" dirty="0" smtClean="0">
                <a:solidFill>
                  <a:srgbClr val="C00000"/>
                </a:solidFill>
              </a:rPr>
              <a:t>deducir</a:t>
            </a:r>
          </a:p>
          <a:p>
            <a:r>
              <a:rPr lang="es-ES" dirty="0" smtClean="0"/>
              <a:t>26. Tú </a:t>
            </a:r>
            <a:r>
              <a:rPr lang="es-ES" dirty="0" smtClean="0">
                <a:solidFill>
                  <a:srgbClr val="00B050"/>
                </a:solidFill>
              </a:rPr>
              <a:t>introducir</a:t>
            </a:r>
            <a:endParaRPr lang="es-ES" dirty="0" smtClean="0">
              <a:solidFill>
                <a:srgbClr val="00B050"/>
              </a:solidFill>
            </a:endParaRPr>
          </a:p>
          <a:p>
            <a:r>
              <a:rPr lang="es-ES" dirty="0" smtClean="0"/>
              <a:t>27. Usted 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produci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</a:p>
          <a:p>
            <a:r>
              <a:rPr lang="es-ES" dirty="0" smtClean="0"/>
              <a:t>28. Nosotros </a:t>
            </a:r>
            <a:r>
              <a:rPr lang="es-ES" dirty="0" smtClean="0">
                <a:solidFill>
                  <a:schemeClr val="accent5"/>
                </a:solidFill>
              </a:rPr>
              <a:t>reducir</a:t>
            </a:r>
            <a:endParaRPr lang="es-ES" dirty="0" smtClean="0">
              <a:solidFill>
                <a:schemeClr val="accent5"/>
              </a:solidFill>
            </a:endParaRPr>
          </a:p>
          <a:p>
            <a:r>
              <a:rPr lang="es-ES" dirty="0" smtClean="0"/>
              <a:t>29. Vosotros </a:t>
            </a:r>
            <a:r>
              <a:rPr lang="es-ES" dirty="0" smtClean="0">
                <a:solidFill>
                  <a:srgbClr val="7030A0"/>
                </a:solidFill>
              </a:rPr>
              <a:t>inducir</a:t>
            </a:r>
          </a:p>
          <a:p>
            <a:r>
              <a:rPr lang="es-ES" dirty="0" smtClean="0"/>
              <a:t>30. Ustedes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traducir</a:t>
            </a:r>
            <a:endParaRPr lang="es-E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31000" y="1825625"/>
            <a:ext cx="4749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25. Yo </a:t>
            </a:r>
            <a:r>
              <a:rPr lang="es-ES" dirty="0" smtClean="0">
                <a:solidFill>
                  <a:srgbClr val="C00000"/>
                </a:solidFill>
              </a:rPr>
              <a:t>deduje</a:t>
            </a:r>
          </a:p>
          <a:p>
            <a:r>
              <a:rPr lang="es-ES" dirty="0" smtClean="0"/>
              <a:t>26. Tú </a:t>
            </a:r>
            <a:r>
              <a:rPr lang="es-ES" dirty="0" smtClean="0">
                <a:solidFill>
                  <a:srgbClr val="00B050"/>
                </a:solidFill>
              </a:rPr>
              <a:t>introdujiste</a:t>
            </a:r>
          </a:p>
          <a:p>
            <a:r>
              <a:rPr lang="es-ES" dirty="0" smtClean="0"/>
              <a:t>27. Usted 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produjiste</a:t>
            </a:r>
          </a:p>
          <a:p>
            <a:r>
              <a:rPr lang="es-ES" dirty="0" smtClean="0"/>
              <a:t>28. Nosotros </a:t>
            </a:r>
            <a:r>
              <a:rPr lang="es-ES" dirty="0" smtClean="0">
                <a:solidFill>
                  <a:schemeClr val="accent5"/>
                </a:solidFill>
              </a:rPr>
              <a:t>redujiste</a:t>
            </a:r>
          </a:p>
          <a:p>
            <a:r>
              <a:rPr lang="es-ES" dirty="0" smtClean="0"/>
              <a:t>29. Vosotros </a:t>
            </a:r>
            <a:r>
              <a:rPr lang="es-ES" dirty="0" smtClean="0">
                <a:solidFill>
                  <a:srgbClr val="7030A0"/>
                </a:solidFill>
              </a:rPr>
              <a:t>indujisteis</a:t>
            </a:r>
          </a:p>
          <a:p>
            <a:r>
              <a:rPr lang="es-ES" dirty="0" smtClean="0"/>
              <a:t>30. Ustedes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tradujeron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5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 los siguientes verbos </a:t>
            </a:r>
            <a:r>
              <a:rPr lang="es-ES" dirty="0" smtClean="0"/>
              <a:t>con doble vocales </a:t>
            </a:r>
            <a:r>
              <a:rPr lang="es-ES" dirty="0" smtClean="0"/>
              <a:t>en el pretérito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9800" cy="4351338"/>
          </a:xfrm>
        </p:spPr>
        <p:txBody>
          <a:bodyPr/>
          <a:lstStyle/>
          <a:p>
            <a:r>
              <a:rPr lang="es-ES" dirty="0" smtClean="0"/>
              <a:t>31. Yo </a:t>
            </a:r>
            <a:r>
              <a:rPr lang="es-ES" dirty="0" smtClean="0">
                <a:solidFill>
                  <a:srgbClr val="C00000"/>
                </a:solidFill>
              </a:rPr>
              <a:t>leer</a:t>
            </a:r>
          </a:p>
          <a:p>
            <a:r>
              <a:rPr lang="es-ES" dirty="0" smtClean="0"/>
              <a:t>32. Tú </a:t>
            </a:r>
            <a:r>
              <a:rPr lang="es-ES" dirty="0" smtClean="0">
                <a:solidFill>
                  <a:srgbClr val="00B050"/>
                </a:solidFill>
              </a:rPr>
              <a:t>creer</a:t>
            </a:r>
            <a:endParaRPr lang="es-ES" dirty="0" smtClean="0">
              <a:solidFill>
                <a:srgbClr val="00B050"/>
              </a:solidFill>
            </a:endParaRPr>
          </a:p>
          <a:p>
            <a:r>
              <a:rPr lang="es-ES" dirty="0" smtClean="0"/>
              <a:t>33. Usted 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caerse</a:t>
            </a: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dirty="0" smtClean="0"/>
              <a:t>34. Nosotros </a:t>
            </a:r>
            <a:r>
              <a:rPr lang="es-ES" dirty="0" smtClean="0">
                <a:solidFill>
                  <a:schemeClr val="accent5"/>
                </a:solidFill>
              </a:rPr>
              <a:t>oír</a:t>
            </a:r>
            <a:endParaRPr lang="es-ES" dirty="0" smtClean="0">
              <a:solidFill>
                <a:schemeClr val="accent5"/>
              </a:solidFill>
            </a:endParaRPr>
          </a:p>
          <a:p>
            <a:r>
              <a:rPr lang="es-ES" dirty="0" smtClean="0"/>
              <a:t>35. Vosotros </a:t>
            </a:r>
            <a:r>
              <a:rPr lang="es-ES" dirty="0" smtClean="0">
                <a:solidFill>
                  <a:srgbClr val="7030A0"/>
                </a:solidFill>
              </a:rPr>
              <a:t>poseer</a:t>
            </a:r>
          </a:p>
          <a:p>
            <a:r>
              <a:rPr lang="es-ES" dirty="0" smtClean="0"/>
              <a:t>36. Ustedes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proveer</a:t>
            </a:r>
            <a:endParaRPr lang="es-E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825625"/>
            <a:ext cx="4749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31. Yo </a:t>
            </a:r>
            <a:r>
              <a:rPr lang="es-ES" dirty="0" smtClean="0">
                <a:solidFill>
                  <a:srgbClr val="C00000"/>
                </a:solidFill>
              </a:rPr>
              <a:t>leí</a:t>
            </a:r>
          </a:p>
          <a:p>
            <a:r>
              <a:rPr lang="es-ES" dirty="0" smtClean="0"/>
              <a:t>32. Tú </a:t>
            </a:r>
            <a:r>
              <a:rPr lang="es-ES" dirty="0" smtClean="0">
                <a:solidFill>
                  <a:srgbClr val="00B050"/>
                </a:solidFill>
              </a:rPr>
              <a:t>creíste</a:t>
            </a:r>
          </a:p>
          <a:p>
            <a:r>
              <a:rPr lang="es-ES" dirty="0" smtClean="0"/>
              <a:t>33. Usted </a:t>
            </a:r>
            <a:r>
              <a:rPr lang="es-ES" dirty="0" smtClean="0">
                <a:solidFill>
                  <a:srgbClr val="FA84E4"/>
                </a:solidFill>
              </a:rPr>
              <a:t>se cayó</a:t>
            </a:r>
          </a:p>
          <a:p>
            <a:r>
              <a:rPr lang="es-ES" dirty="0" smtClean="0"/>
              <a:t>34. Nosotros </a:t>
            </a:r>
            <a:r>
              <a:rPr lang="es-ES" dirty="0" smtClean="0">
                <a:solidFill>
                  <a:schemeClr val="accent5"/>
                </a:solidFill>
              </a:rPr>
              <a:t>oímos</a:t>
            </a:r>
          </a:p>
          <a:p>
            <a:r>
              <a:rPr lang="es-ES" dirty="0" smtClean="0"/>
              <a:t>35. Vosotros </a:t>
            </a:r>
            <a:r>
              <a:rPr lang="es-ES" dirty="0" smtClean="0">
                <a:solidFill>
                  <a:srgbClr val="7030A0"/>
                </a:solidFill>
              </a:rPr>
              <a:t>poseísteis</a:t>
            </a:r>
          </a:p>
          <a:p>
            <a:r>
              <a:rPr lang="es-ES" dirty="0" smtClean="0"/>
              <a:t>36. Ustedes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proveyeron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8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Puntos totales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Traducciones 4x12=48</a:t>
            </a:r>
          </a:p>
          <a:p>
            <a:r>
              <a:rPr lang="es-ES" dirty="0" smtClean="0"/>
              <a:t>Conjugaciones: 2x24=48</a:t>
            </a:r>
          </a:p>
          <a:p>
            <a:r>
              <a:rPr lang="es-ES" dirty="0" smtClean="0"/>
              <a:t>48 +48= 96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64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06401"/>
            <a:ext cx="6070599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John </a:t>
            </a:r>
            <a:r>
              <a:rPr lang="en-US" sz="2400" dirty="0"/>
              <a:t>didn’t hear me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They </a:t>
            </a:r>
            <a:r>
              <a:rPr lang="en-US" sz="2400" dirty="0"/>
              <a:t>[f.] read my book twice.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trees fell down during the storm.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Romeo </a:t>
            </a:r>
            <a:r>
              <a:rPr lang="en-US" sz="2400" dirty="0"/>
              <a:t>and Juliet ran away.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The caterers (el </a:t>
            </a:r>
            <a:r>
              <a:rPr lang="en-US" sz="2400" dirty="0" err="1"/>
              <a:t>abastecedor</a:t>
            </a:r>
            <a:r>
              <a:rPr lang="en-US" sz="2400" dirty="0"/>
              <a:t>) didn’t provide enough bread. </a:t>
            </a:r>
            <a:r>
              <a:rPr lang="en-US" sz="24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thieves (el </a:t>
            </a:r>
            <a:r>
              <a:rPr lang="en-US" sz="2400" dirty="0" err="1"/>
              <a:t>ladrón</a:t>
            </a:r>
            <a:r>
              <a:rPr lang="en-US" sz="2400" dirty="0"/>
              <a:t>) destroyed our house.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Did </a:t>
            </a:r>
            <a:r>
              <a:rPr lang="en-US" sz="2400" dirty="0"/>
              <a:t>you read my newspaper? </a:t>
            </a:r>
            <a:r>
              <a:rPr lang="en-US" sz="24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They </a:t>
            </a:r>
            <a:r>
              <a:rPr lang="en-US" sz="2400" dirty="0"/>
              <a:t>[m.] contributed one hundred </a:t>
            </a:r>
            <a:r>
              <a:rPr lang="en-US" sz="2400" dirty="0" smtClean="0"/>
              <a:t>fifty dollars </a:t>
            </a:r>
            <a:r>
              <a:rPr lang="en-US" sz="2400" dirty="0"/>
              <a:t>last year.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dish ran away with the spoon.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Humpty Dumpty fell down.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tears flowed from my eyes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</a:t>
            </a:r>
            <a:r>
              <a:rPr lang="en-US" sz="2400" dirty="0"/>
              <a:t>The branch fell from the tree. </a:t>
            </a:r>
          </a:p>
          <a:p>
            <a:endParaRPr lang="en-US" dirty="0" smtClean="0"/>
          </a:p>
          <a:p>
            <a:r>
              <a:rPr lang="en-US" sz="1050" dirty="0" smtClean="0"/>
              <a:t>Richmond</a:t>
            </a:r>
            <a:r>
              <a:rPr lang="en-US" sz="1050" dirty="0"/>
              <a:t>, Dorothy. Practice Makes Perfect Spanish Verb Tenses, Premium 3rd Edition (Practice Makes Perfect Series) (Kindle Locations 3082-3094). McGraw-Hill Education. Kindle Edition. </a:t>
            </a:r>
            <a:endParaRPr lang="en-US" sz="1050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400" y="37069"/>
            <a:ext cx="980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Traduce las siguientes oraciones del inglés al español. 4 puntos cada uno/ -1 por cada error 12x4=48</a:t>
            </a:r>
            <a:endParaRPr lang="es-E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 los siguientes verbos en el pretérito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149600" cy="4351338"/>
          </a:xfrm>
        </p:spPr>
        <p:txBody>
          <a:bodyPr/>
          <a:lstStyle/>
          <a:p>
            <a:r>
              <a:rPr lang="es-ES" dirty="0" smtClean="0"/>
              <a:t>13. Yo leer</a:t>
            </a:r>
          </a:p>
          <a:p>
            <a:r>
              <a:rPr lang="es-ES" dirty="0" smtClean="0"/>
              <a:t>14. Tú leer</a:t>
            </a:r>
          </a:p>
          <a:p>
            <a:r>
              <a:rPr lang="es-ES" dirty="0" smtClean="0"/>
              <a:t>15. Usted leer</a:t>
            </a:r>
          </a:p>
          <a:p>
            <a:r>
              <a:rPr lang="es-ES" dirty="0" smtClean="0"/>
              <a:t>16. Nosotros leer</a:t>
            </a:r>
          </a:p>
          <a:p>
            <a:r>
              <a:rPr lang="es-ES" dirty="0" smtClean="0"/>
              <a:t>17. Vosotros leer</a:t>
            </a:r>
          </a:p>
          <a:p>
            <a:r>
              <a:rPr lang="es-ES" dirty="0" smtClean="0"/>
              <a:t>18. Ustedes leer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136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 los siguientes verbos </a:t>
            </a:r>
            <a:r>
              <a:rPr lang="es-ES" dirty="0" smtClean="0"/>
              <a:t>“</a:t>
            </a:r>
            <a:r>
              <a:rPr lang="es-ES" dirty="0" err="1" smtClean="0"/>
              <a:t>ducir</a:t>
            </a:r>
            <a:r>
              <a:rPr lang="es-ES" dirty="0" smtClean="0"/>
              <a:t>” </a:t>
            </a:r>
            <a:r>
              <a:rPr lang="es-ES" dirty="0" smtClean="0"/>
              <a:t>en el pretérito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9800" cy="4351338"/>
          </a:xfrm>
        </p:spPr>
        <p:txBody>
          <a:bodyPr/>
          <a:lstStyle/>
          <a:p>
            <a:r>
              <a:rPr lang="es-ES" dirty="0" smtClean="0"/>
              <a:t>19. Yo traducir</a:t>
            </a:r>
          </a:p>
          <a:p>
            <a:r>
              <a:rPr lang="es-ES" dirty="0" smtClean="0"/>
              <a:t>20. Tú </a:t>
            </a:r>
            <a:r>
              <a:rPr lang="es-ES" dirty="0" smtClean="0"/>
              <a:t>traducir</a:t>
            </a:r>
          </a:p>
          <a:p>
            <a:r>
              <a:rPr lang="es-ES" dirty="0" smtClean="0"/>
              <a:t>21. Usted </a:t>
            </a:r>
            <a:r>
              <a:rPr lang="es-ES" dirty="0" smtClean="0"/>
              <a:t>traducir</a:t>
            </a:r>
          </a:p>
          <a:p>
            <a:r>
              <a:rPr lang="es-ES" dirty="0" smtClean="0"/>
              <a:t>22. Nosotros </a:t>
            </a:r>
            <a:r>
              <a:rPr lang="es-ES" dirty="0" smtClean="0"/>
              <a:t>traducir</a:t>
            </a:r>
          </a:p>
          <a:p>
            <a:r>
              <a:rPr lang="es-ES" dirty="0" smtClean="0"/>
              <a:t>23. Vosotros </a:t>
            </a:r>
            <a:r>
              <a:rPr lang="es-ES" dirty="0" smtClean="0"/>
              <a:t>traducir</a:t>
            </a:r>
          </a:p>
          <a:p>
            <a:r>
              <a:rPr lang="es-ES" dirty="0" smtClean="0"/>
              <a:t>24. Ustedes </a:t>
            </a:r>
            <a:r>
              <a:rPr lang="es-ES" dirty="0" smtClean="0"/>
              <a:t>traducir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131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 los siguientes verbos </a:t>
            </a:r>
            <a:r>
              <a:rPr lang="es-ES" dirty="0" smtClean="0"/>
              <a:t>“</a:t>
            </a:r>
            <a:r>
              <a:rPr lang="es-ES" dirty="0" err="1" smtClean="0"/>
              <a:t>ducir</a:t>
            </a:r>
            <a:r>
              <a:rPr lang="es-ES" dirty="0" smtClean="0"/>
              <a:t>” </a:t>
            </a:r>
            <a:r>
              <a:rPr lang="es-ES" dirty="0" smtClean="0"/>
              <a:t>en el pretérito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9800" cy="4351338"/>
          </a:xfrm>
        </p:spPr>
        <p:txBody>
          <a:bodyPr/>
          <a:lstStyle/>
          <a:p>
            <a:r>
              <a:rPr lang="es-ES" dirty="0" smtClean="0"/>
              <a:t>25. Yo </a:t>
            </a:r>
            <a:r>
              <a:rPr lang="es-ES" dirty="0" smtClean="0">
                <a:solidFill>
                  <a:srgbClr val="C00000"/>
                </a:solidFill>
              </a:rPr>
              <a:t>deducir</a:t>
            </a:r>
          </a:p>
          <a:p>
            <a:r>
              <a:rPr lang="es-ES" dirty="0" smtClean="0"/>
              <a:t>26. Tú </a:t>
            </a:r>
            <a:r>
              <a:rPr lang="es-ES" dirty="0" smtClean="0">
                <a:solidFill>
                  <a:srgbClr val="00B050"/>
                </a:solidFill>
              </a:rPr>
              <a:t>introducir</a:t>
            </a:r>
            <a:endParaRPr lang="es-ES" dirty="0" smtClean="0">
              <a:solidFill>
                <a:srgbClr val="00B050"/>
              </a:solidFill>
            </a:endParaRPr>
          </a:p>
          <a:p>
            <a:r>
              <a:rPr lang="es-ES" dirty="0" smtClean="0"/>
              <a:t>27. Usted 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produci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</a:p>
          <a:p>
            <a:r>
              <a:rPr lang="es-ES" dirty="0" smtClean="0"/>
              <a:t>28. Nosotros </a:t>
            </a:r>
            <a:r>
              <a:rPr lang="es-ES" dirty="0" smtClean="0">
                <a:solidFill>
                  <a:schemeClr val="accent5"/>
                </a:solidFill>
              </a:rPr>
              <a:t>reducir</a:t>
            </a:r>
            <a:endParaRPr lang="es-ES" dirty="0" smtClean="0">
              <a:solidFill>
                <a:schemeClr val="accent5"/>
              </a:solidFill>
            </a:endParaRPr>
          </a:p>
          <a:p>
            <a:r>
              <a:rPr lang="es-ES" dirty="0" smtClean="0"/>
              <a:t>29. Vosotros </a:t>
            </a:r>
            <a:r>
              <a:rPr lang="es-ES" dirty="0" smtClean="0">
                <a:solidFill>
                  <a:srgbClr val="7030A0"/>
                </a:solidFill>
              </a:rPr>
              <a:t>inducir</a:t>
            </a:r>
          </a:p>
          <a:p>
            <a:r>
              <a:rPr lang="es-ES" dirty="0" smtClean="0"/>
              <a:t>30. Ustedes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traducir</a:t>
            </a:r>
            <a:endParaRPr lang="es-E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 los siguientes verbos </a:t>
            </a:r>
            <a:r>
              <a:rPr lang="es-ES" dirty="0" smtClean="0"/>
              <a:t>con doble vocales </a:t>
            </a:r>
            <a:r>
              <a:rPr lang="es-ES" dirty="0" smtClean="0"/>
              <a:t>en el pretérito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9800" cy="4351338"/>
          </a:xfrm>
        </p:spPr>
        <p:txBody>
          <a:bodyPr/>
          <a:lstStyle/>
          <a:p>
            <a:r>
              <a:rPr lang="es-ES" dirty="0" smtClean="0"/>
              <a:t>31. Yo </a:t>
            </a:r>
            <a:r>
              <a:rPr lang="es-ES" dirty="0" smtClean="0">
                <a:solidFill>
                  <a:srgbClr val="C00000"/>
                </a:solidFill>
              </a:rPr>
              <a:t>leer</a:t>
            </a:r>
          </a:p>
          <a:p>
            <a:r>
              <a:rPr lang="es-ES" dirty="0" smtClean="0"/>
              <a:t>32. Tú </a:t>
            </a:r>
            <a:r>
              <a:rPr lang="es-ES" dirty="0" smtClean="0">
                <a:solidFill>
                  <a:srgbClr val="00B050"/>
                </a:solidFill>
              </a:rPr>
              <a:t>creer</a:t>
            </a:r>
            <a:endParaRPr lang="es-ES" dirty="0" smtClean="0">
              <a:solidFill>
                <a:srgbClr val="00B050"/>
              </a:solidFill>
            </a:endParaRPr>
          </a:p>
          <a:p>
            <a:r>
              <a:rPr lang="es-ES" dirty="0" smtClean="0"/>
              <a:t>33. Usted </a:t>
            </a:r>
            <a:r>
              <a:rPr lang="es-ES" dirty="0" smtClean="0">
                <a:solidFill>
                  <a:schemeClr val="bg2">
                    <a:lumMod val="75000"/>
                  </a:schemeClr>
                </a:solidFill>
              </a:rPr>
              <a:t>caerse</a:t>
            </a:r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dirty="0" smtClean="0"/>
              <a:t>34. Nosotros </a:t>
            </a:r>
            <a:r>
              <a:rPr lang="es-ES" dirty="0" smtClean="0">
                <a:solidFill>
                  <a:schemeClr val="accent5"/>
                </a:solidFill>
              </a:rPr>
              <a:t>oír</a:t>
            </a:r>
            <a:endParaRPr lang="es-ES" dirty="0" smtClean="0">
              <a:solidFill>
                <a:schemeClr val="accent5"/>
              </a:solidFill>
            </a:endParaRPr>
          </a:p>
          <a:p>
            <a:r>
              <a:rPr lang="es-ES" dirty="0" smtClean="0"/>
              <a:t>35. Vosotros </a:t>
            </a:r>
            <a:r>
              <a:rPr lang="es-ES" dirty="0" smtClean="0">
                <a:solidFill>
                  <a:srgbClr val="7030A0"/>
                </a:solidFill>
              </a:rPr>
              <a:t>poseer</a:t>
            </a:r>
          </a:p>
          <a:p>
            <a:r>
              <a:rPr lang="es-ES" dirty="0" smtClean="0"/>
              <a:t>36. Ustedes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proveer</a:t>
            </a:r>
            <a:endParaRPr lang="es-E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1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0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06401"/>
            <a:ext cx="6070599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John </a:t>
            </a:r>
            <a:r>
              <a:rPr lang="en-US" sz="2400" dirty="0"/>
              <a:t>didn’t hear me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They </a:t>
            </a:r>
            <a:r>
              <a:rPr lang="en-US" sz="2400" dirty="0"/>
              <a:t>[f.] read my book twice.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trees fell down during the storm.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Romeo </a:t>
            </a:r>
            <a:r>
              <a:rPr lang="en-US" sz="2400" dirty="0"/>
              <a:t>and Juliet ran away.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The caterers (el </a:t>
            </a:r>
            <a:r>
              <a:rPr lang="en-US" sz="2400" dirty="0" err="1"/>
              <a:t>abastecedor</a:t>
            </a:r>
            <a:r>
              <a:rPr lang="en-US" sz="2400" dirty="0"/>
              <a:t>) didn’t provide enough bread. </a:t>
            </a:r>
            <a:r>
              <a:rPr lang="en-US" sz="24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thieves (el </a:t>
            </a:r>
            <a:r>
              <a:rPr lang="en-US" sz="2400" dirty="0" err="1"/>
              <a:t>ladrón</a:t>
            </a:r>
            <a:r>
              <a:rPr lang="en-US" sz="2400" dirty="0"/>
              <a:t>) destroyed our house.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Did </a:t>
            </a:r>
            <a:r>
              <a:rPr lang="en-US" sz="2400" dirty="0"/>
              <a:t>you read my newspaper? </a:t>
            </a:r>
            <a:r>
              <a:rPr lang="en-US" sz="24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They </a:t>
            </a:r>
            <a:r>
              <a:rPr lang="en-US" sz="2400" dirty="0"/>
              <a:t>[m.] contributed one hundred </a:t>
            </a:r>
            <a:r>
              <a:rPr lang="en-US" sz="2400" dirty="0" smtClean="0"/>
              <a:t>fifty dollars </a:t>
            </a:r>
            <a:r>
              <a:rPr lang="en-US" sz="2400" dirty="0"/>
              <a:t>last year.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dish ran away with the spoon.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Humpty Dumpty fell down. 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tears flowed from my eyes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</a:t>
            </a:r>
            <a:r>
              <a:rPr lang="en-US" sz="2400" dirty="0"/>
              <a:t>The branch fell from the tree. </a:t>
            </a:r>
          </a:p>
          <a:p>
            <a:endParaRPr lang="en-US" dirty="0" smtClean="0"/>
          </a:p>
          <a:p>
            <a:r>
              <a:rPr lang="en-US" sz="1050" dirty="0" smtClean="0"/>
              <a:t>Richmond</a:t>
            </a:r>
            <a:r>
              <a:rPr lang="en-US" sz="1050" dirty="0"/>
              <a:t>, Dorothy. Practice Makes Perfect Spanish Verb Tenses, Premium 3rd Edition (Practice Makes Perfect Series) (Kindle Locations 3082-3094). McGraw-Hill Education. Kindle Edition. </a:t>
            </a:r>
            <a:endParaRPr lang="en-US" sz="1050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84901" y="406401"/>
            <a:ext cx="591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sz="2400" dirty="0" smtClean="0"/>
              <a:t>Juan </a:t>
            </a:r>
            <a:r>
              <a:rPr lang="es-ES_tradnl" sz="2400" dirty="0"/>
              <a:t>no me oyó. </a:t>
            </a:r>
            <a:endParaRPr lang="es-ES_tradnl" sz="2400" dirty="0" smtClean="0"/>
          </a:p>
          <a:p>
            <a:pPr marL="342900" indent="-342900">
              <a:buAutoNum type="arabicPeriod"/>
            </a:pPr>
            <a:r>
              <a:rPr lang="es-ES_tradnl" sz="2400" dirty="0" smtClean="0"/>
              <a:t> </a:t>
            </a:r>
            <a:r>
              <a:rPr lang="es-ES_tradnl" sz="2400" dirty="0"/>
              <a:t>Ellas leyeron mi libro dos veces</a:t>
            </a:r>
            <a:r>
              <a:rPr lang="es-ES_tradnl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s-ES_tradnl" sz="2400" dirty="0" smtClean="0"/>
              <a:t> </a:t>
            </a:r>
            <a:r>
              <a:rPr lang="es-ES_tradnl" sz="2400" dirty="0"/>
              <a:t>Los árboles se cayeron durante la tormenta</a:t>
            </a:r>
            <a:r>
              <a:rPr lang="es-ES_tradnl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s-ES_tradnl" sz="2400" dirty="0" smtClean="0"/>
              <a:t>Romeo </a:t>
            </a:r>
            <a:r>
              <a:rPr lang="es-ES_tradnl" sz="2400" dirty="0"/>
              <a:t>y Julieta huyeron</a:t>
            </a:r>
            <a:r>
              <a:rPr lang="es-ES_tradnl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s-ES_tradnl" sz="2400" dirty="0" smtClean="0"/>
              <a:t>Los </a:t>
            </a:r>
            <a:r>
              <a:rPr lang="es-ES_tradnl" sz="2400" dirty="0"/>
              <a:t>abastecedores no proveyeron suficiente </a:t>
            </a:r>
            <a:r>
              <a:rPr lang="es-ES_tradnl" sz="2400" dirty="0" smtClean="0"/>
              <a:t>pan.</a:t>
            </a:r>
          </a:p>
          <a:p>
            <a:pPr marL="342900" indent="-342900">
              <a:buAutoNum type="arabicPeriod"/>
            </a:pPr>
            <a:r>
              <a:rPr lang="es-ES_tradnl" sz="2400" dirty="0" smtClean="0"/>
              <a:t>Los </a:t>
            </a:r>
            <a:r>
              <a:rPr lang="es-ES_tradnl" sz="2400" dirty="0"/>
              <a:t>ladrones destruyeron nuestra casa. </a:t>
            </a:r>
            <a:endParaRPr lang="es-ES_tradnl" sz="2400" dirty="0" smtClean="0"/>
          </a:p>
          <a:p>
            <a:pPr marL="342900" indent="-342900">
              <a:buAutoNum type="arabicPeriod"/>
            </a:pPr>
            <a:r>
              <a:rPr lang="es-ES_tradnl" sz="2400" dirty="0" smtClean="0"/>
              <a:t>Leíste </a:t>
            </a:r>
            <a:r>
              <a:rPr lang="es-ES_tradnl" sz="2400" dirty="0"/>
              <a:t>mi periódico</a:t>
            </a:r>
            <a:r>
              <a:rPr lang="es-ES_tradnl" sz="2400" dirty="0" smtClean="0"/>
              <a:t>?</a:t>
            </a:r>
          </a:p>
          <a:p>
            <a:pPr marL="342900" indent="-342900">
              <a:buAutoNum type="arabicPeriod"/>
            </a:pPr>
            <a:r>
              <a:rPr lang="es-ES_tradnl" sz="2400" dirty="0" smtClean="0"/>
              <a:t>Ellos </a:t>
            </a:r>
            <a:r>
              <a:rPr lang="es-ES_tradnl" sz="2400" dirty="0"/>
              <a:t>contribuyeron ciento cincuenta dólares el año pasado. </a:t>
            </a:r>
            <a:endParaRPr lang="es-ES_tradnl" sz="2400" dirty="0" smtClean="0"/>
          </a:p>
          <a:p>
            <a:pPr marL="342900" indent="-342900">
              <a:buAutoNum type="arabicPeriod"/>
            </a:pPr>
            <a:r>
              <a:rPr lang="es-ES_tradnl" sz="2400" dirty="0" smtClean="0"/>
              <a:t>El </a:t>
            </a:r>
            <a:r>
              <a:rPr lang="es-ES_tradnl" sz="2400" dirty="0"/>
              <a:t>plato huyó con la cuchara. </a:t>
            </a:r>
            <a:endParaRPr lang="es-ES_tradnl" sz="2400" dirty="0" smtClean="0"/>
          </a:p>
          <a:p>
            <a:pPr marL="342900" indent="-342900">
              <a:buAutoNum type="arabicPeriod"/>
            </a:pPr>
            <a:r>
              <a:rPr lang="es-ES_tradnl" sz="2400" dirty="0" err="1" smtClean="0"/>
              <a:t>Humpty</a:t>
            </a:r>
            <a:r>
              <a:rPr lang="es-ES_tradnl" sz="2400" dirty="0" smtClean="0"/>
              <a:t> </a:t>
            </a:r>
            <a:r>
              <a:rPr lang="es-ES_tradnl" sz="2400" dirty="0" err="1"/>
              <a:t>Dumpty</a:t>
            </a:r>
            <a:r>
              <a:rPr lang="es-ES_tradnl" sz="2400" dirty="0"/>
              <a:t> se cayó</a:t>
            </a:r>
            <a:r>
              <a:rPr lang="es-ES_tradnl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s-ES_tradnl" sz="2400" dirty="0" smtClean="0"/>
              <a:t> </a:t>
            </a:r>
            <a:r>
              <a:rPr lang="es-ES_tradnl" sz="2400" dirty="0"/>
              <a:t>Las lágrimas fluyeron de mis ojos. </a:t>
            </a:r>
            <a:endParaRPr lang="es-ES_tradnl" sz="2400" dirty="0" smtClean="0"/>
          </a:p>
          <a:p>
            <a:pPr marL="342900" indent="-342900">
              <a:buAutoNum type="arabicPeriod"/>
            </a:pPr>
            <a:r>
              <a:rPr lang="es-ES_tradnl" sz="2400" dirty="0" smtClean="0"/>
              <a:t> </a:t>
            </a:r>
            <a:r>
              <a:rPr lang="es-ES_tradnl" sz="2400" dirty="0"/>
              <a:t>La rama se cayó del árbol. </a:t>
            </a:r>
            <a:endParaRPr lang="es-ES_tradnl" sz="2400" dirty="0" smtClean="0"/>
          </a:p>
          <a:p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660400" y="37069"/>
            <a:ext cx="980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Traduce las siguientes oraciones del inglés al español. 4 puntos cada uno/ -1 por cada error 12x4=48</a:t>
            </a:r>
            <a:endParaRPr lang="es-E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5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Conjuga los siguientes verbos en el pretérito</a:t>
            </a:r>
            <a:br>
              <a:rPr lang="es-ES" dirty="0" smtClean="0"/>
            </a:br>
            <a:r>
              <a:rPr lang="es-ES" dirty="0" smtClean="0"/>
              <a:t>2 puntos cada uno 6x2=12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149600" cy="4351338"/>
          </a:xfrm>
        </p:spPr>
        <p:txBody>
          <a:bodyPr/>
          <a:lstStyle/>
          <a:p>
            <a:r>
              <a:rPr lang="es-ES" dirty="0" smtClean="0"/>
              <a:t>13. Yo leer</a:t>
            </a:r>
          </a:p>
          <a:p>
            <a:r>
              <a:rPr lang="es-ES" dirty="0" smtClean="0"/>
              <a:t>14. Tú leer</a:t>
            </a:r>
          </a:p>
          <a:p>
            <a:r>
              <a:rPr lang="es-ES" dirty="0" smtClean="0"/>
              <a:t>15. Usted leer</a:t>
            </a:r>
          </a:p>
          <a:p>
            <a:r>
              <a:rPr lang="es-ES" dirty="0" smtClean="0"/>
              <a:t>16. Nosotros leer</a:t>
            </a:r>
          </a:p>
          <a:p>
            <a:r>
              <a:rPr lang="es-ES" dirty="0" smtClean="0"/>
              <a:t>17. Vosotros leer</a:t>
            </a:r>
          </a:p>
          <a:p>
            <a:r>
              <a:rPr lang="es-ES" dirty="0" smtClean="0"/>
              <a:t>18. Ustedes leer</a:t>
            </a:r>
            <a:endParaRPr lang="es-E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825625"/>
            <a:ext cx="3708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13. Yo leí</a:t>
            </a:r>
          </a:p>
          <a:p>
            <a:r>
              <a:rPr lang="es-ES" dirty="0" smtClean="0"/>
              <a:t>14. Tú leíste</a:t>
            </a:r>
          </a:p>
          <a:p>
            <a:r>
              <a:rPr lang="es-ES" dirty="0" smtClean="0"/>
              <a:t>15. Usted leyó</a:t>
            </a:r>
          </a:p>
          <a:p>
            <a:r>
              <a:rPr lang="es-ES" dirty="0" smtClean="0"/>
              <a:t>16. Nosotros leímos</a:t>
            </a:r>
          </a:p>
          <a:p>
            <a:r>
              <a:rPr lang="es-ES" dirty="0" smtClean="0"/>
              <a:t>17. Vosotros leísteis</a:t>
            </a:r>
          </a:p>
          <a:p>
            <a:r>
              <a:rPr lang="es-ES" dirty="0" smtClean="0"/>
              <a:t>18. Ustedes leyeron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54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752</Words>
  <Application>Microsoft Office PowerPoint</Application>
  <PresentationFormat>Widescreen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Conjuga los siguientes verbos en el pretérito</vt:lpstr>
      <vt:lpstr>Conjuga los siguientes verbos “ducir” en el pretérito</vt:lpstr>
      <vt:lpstr>Conjuga los siguientes verbos “ducir” en el pretérito</vt:lpstr>
      <vt:lpstr>Conjuga los siguientes verbos con doble vocales en el pretérito</vt:lpstr>
      <vt:lpstr>PowerPoint Presentation</vt:lpstr>
      <vt:lpstr>PowerPoint Presentation</vt:lpstr>
      <vt:lpstr>Conjuga los siguientes verbos en el pretérito 2 puntos cada uno 6x2=12</vt:lpstr>
      <vt:lpstr>Conjuga los siguientes verbos “ducir” en el pretérito</vt:lpstr>
      <vt:lpstr>Conjuga los siguientes verbos “ducir” en el pretérito</vt:lpstr>
      <vt:lpstr>Conjuga los siguientes verbos con doble vocales en el pretérito</vt:lpstr>
      <vt:lpstr>Puntos totales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todefault</dc:creator>
  <cp:lastModifiedBy>todefault</cp:lastModifiedBy>
  <cp:revision>5</cp:revision>
  <dcterms:created xsi:type="dcterms:W3CDTF">2016-11-19T19:56:13Z</dcterms:created>
  <dcterms:modified xsi:type="dcterms:W3CDTF">2016-11-19T20:29:11Z</dcterms:modified>
</cp:coreProperties>
</file>