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58" r:id="rId3"/>
    <p:sldId id="262" r:id="rId4"/>
    <p:sldId id="263" r:id="rId5"/>
    <p:sldId id="265" r:id="rId6"/>
    <p:sldId id="266" r:id="rId7"/>
    <p:sldId id="270" r:id="rId8"/>
    <p:sldId id="282" r:id="rId9"/>
    <p:sldId id="283" r:id="rId10"/>
    <p:sldId id="285" r:id="rId11"/>
    <p:sldId id="284" r:id="rId12"/>
    <p:sldId id="291" r:id="rId13"/>
    <p:sldId id="292" r:id="rId14"/>
    <p:sldId id="271" r:id="rId15"/>
    <p:sldId id="272" r:id="rId16"/>
    <p:sldId id="273" r:id="rId17"/>
    <p:sldId id="274" r:id="rId18"/>
    <p:sldId id="275" r:id="rId19"/>
    <p:sldId id="276" r:id="rId20"/>
    <p:sldId id="279" r:id="rId21"/>
    <p:sldId id="286" r:id="rId22"/>
    <p:sldId id="287" r:id="rId23"/>
    <p:sldId id="288" r:id="rId24"/>
    <p:sldId id="289" r:id="rId25"/>
    <p:sldId id="293" r:id="rId26"/>
    <p:sldId id="294" r:id="rId27"/>
    <p:sldId id="281" r:id="rId2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14/09/2016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869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14/09/2016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65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14/09/2016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443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14/09/2016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428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14/09/2016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606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14/09/2016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331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14/09/2016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658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14/09/2016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05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14/09/2016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38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14/09/2016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37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14/09/2016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238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58850-1537-4514-B38C-3B3D54FC36CE}" type="datetimeFigureOut">
              <a:rPr lang="es-ES" smtClean="0"/>
              <a:t>14/09/2016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554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El pretérito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62</a:t>
            </a:r>
            <a:r>
              <a:rPr lang="es-ES" dirty="0" smtClean="0"/>
              <a:t> preguntas x 2 = 114 puntos totales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74290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¿Cuáles de las vocales son fuertes y débiles?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51. Las fuertes son______</a:t>
            </a:r>
          </a:p>
          <a:p>
            <a:pPr marL="0" indent="0">
              <a:buNone/>
            </a:pPr>
            <a:r>
              <a:rPr lang="es-ES" dirty="0" smtClean="0"/>
              <a:t>52. Las débiles son_______.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82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un diptongo? Escribe una palabra que tiene un diptongo.</a:t>
            </a:r>
            <a:endParaRPr lang="es-E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53. Un diptongo es_______.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308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Nombra 3 artistas y una cosa que aprendiste de ellos.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54.</a:t>
            </a:r>
          </a:p>
          <a:p>
            <a:pPr marL="0" indent="0">
              <a:buNone/>
            </a:pPr>
            <a:r>
              <a:rPr lang="es-ES" dirty="0" smtClean="0"/>
              <a:t>55.</a:t>
            </a:r>
          </a:p>
          <a:p>
            <a:pPr marL="0" indent="0">
              <a:buNone/>
            </a:pPr>
            <a:r>
              <a:rPr lang="es-ES" dirty="0" smtClean="0"/>
              <a:t>56.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975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Nombra 5 cosas que aprendiste de Perú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58.</a:t>
            </a:r>
          </a:p>
          <a:p>
            <a:pPr marL="0" indent="0">
              <a:buNone/>
            </a:pPr>
            <a:r>
              <a:rPr lang="es-ES" dirty="0" smtClean="0"/>
              <a:t>59.</a:t>
            </a:r>
          </a:p>
          <a:p>
            <a:pPr marL="0" indent="0">
              <a:buNone/>
            </a:pPr>
            <a:r>
              <a:rPr lang="es-ES" dirty="0" smtClean="0"/>
              <a:t>60.</a:t>
            </a:r>
          </a:p>
          <a:p>
            <a:pPr marL="0" indent="0">
              <a:buNone/>
            </a:pPr>
            <a:r>
              <a:rPr lang="es-ES" dirty="0" smtClean="0"/>
              <a:t>61.</a:t>
            </a:r>
          </a:p>
          <a:p>
            <a:pPr marL="0" indent="0">
              <a:buNone/>
            </a:pPr>
            <a:r>
              <a:rPr lang="es-ES" dirty="0" smtClean="0"/>
              <a:t>62.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68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Respuestas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745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194679" y="2246115"/>
            <a:ext cx="0" cy="372067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536218" y="3358366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597518" y="4674781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025151" y="1551615"/>
            <a:ext cx="2782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Los </a:t>
            </a:r>
            <a:r>
              <a:rPr lang="en-US" sz="3600" dirty="0" err="1"/>
              <a:t>verbos</a:t>
            </a:r>
            <a:r>
              <a:rPr lang="en-US" sz="3600" dirty="0"/>
              <a:t> -</a:t>
            </a:r>
            <a:r>
              <a:rPr lang="en-US" sz="3600" dirty="0" err="1"/>
              <a:t>ar</a:t>
            </a:r>
            <a:endParaRPr lang="en-US" sz="3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793065" y="2637459"/>
            <a:ext cx="398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é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793064" y="3737671"/>
            <a:ext cx="924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aste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914585" y="5055103"/>
            <a:ext cx="412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81684" y="2637459"/>
            <a:ext cx="1199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amos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670043" y="5055103"/>
            <a:ext cx="1005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aron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79536" y="252139"/>
            <a:ext cx="6824199" cy="600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dirty="0" err="1" smtClean="0"/>
              <a:t>Write</a:t>
            </a:r>
            <a:r>
              <a:rPr lang="es-ES" sz="3300" dirty="0" smtClean="0"/>
              <a:t> </a:t>
            </a:r>
            <a:r>
              <a:rPr lang="es-ES" sz="3300" dirty="0" err="1" smtClean="0"/>
              <a:t>the</a:t>
            </a:r>
            <a:r>
              <a:rPr lang="es-ES" sz="3300" dirty="0" smtClean="0"/>
              <a:t> </a:t>
            </a:r>
            <a:r>
              <a:rPr lang="es-ES" sz="3300" dirty="0" err="1" smtClean="0"/>
              <a:t>correct</a:t>
            </a:r>
            <a:r>
              <a:rPr lang="es-ES" sz="3300" dirty="0" smtClean="0"/>
              <a:t> </a:t>
            </a:r>
            <a:r>
              <a:rPr lang="es-ES" sz="3300" dirty="0" err="1" smtClean="0"/>
              <a:t>verb</a:t>
            </a:r>
            <a:r>
              <a:rPr lang="es-ES" sz="3300" dirty="0" smtClean="0"/>
              <a:t> </a:t>
            </a:r>
            <a:r>
              <a:rPr lang="es-ES" sz="3300" dirty="0" err="1" smtClean="0"/>
              <a:t>endings</a:t>
            </a:r>
            <a:endParaRPr lang="es-ES" sz="3300" dirty="0"/>
          </a:p>
        </p:txBody>
      </p:sp>
      <p:sp>
        <p:nvSpPr>
          <p:cNvPr id="12" name="TextBox 11"/>
          <p:cNvSpPr txBox="1"/>
          <p:nvPr/>
        </p:nvSpPr>
        <p:spPr>
          <a:xfrm>
            <a:off x="5581684" y="3783287"/>
            <a:ext cx="1246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asteis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0275" y="2246115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1.</a:t>
            </a:r>
            <a:endParaRPr lang="es-E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639984" y="3375305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2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660275" y="4855048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3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327296" y="2246115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4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321321" y="3260067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5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289946" y="4637416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6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416053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194679" y="2246115"/>
            <a:ext cx="0" cy="372067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536218" y="3358366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597518" y="4674781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82313" y="1364726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hablar</a:t>
            </a:r>
            <a:endParaRPr lang="en-US" sz="3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412643" y="2660795"/>
            <a:ext cx="122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habl</a:t>
            </a:r>
            <a:r>
              <a:rPr lang="en-US" sz="3600" dirty="0" err="1" smtClean="0">
                <a:solidFill>
                  <a:srgbClr val="FF0000"/>
                </a:solidFill>
              </a:rPr>
              <a:t>é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35254" y="3749710"/>
            <a:ext cx="1771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habl</a:t>
            </a:r>
            <a:r>
              <a:rPr lang="en-US" sz="3600" dirty="0" err="1" smtClean="0">
                <a:solidFill>
                  <a:srgbClr val="FF0000"/>
                </a:solidFill>
              </a:rPr>
              <a:t>aste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2871" y="5066045"/>
            <a:ext cx="1239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habl</a:t>
            </a:r>
            <a:r>
              <a:rPr lang="en-US" sz="3600" dirty="0" err="1" smtClean="0">
                <a:solidFill>
                  <a:srgbClr val="FF0000"/>
                </a:solidFill>
              </a:rPr>
              <a:t>ó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1684" y="2637459"/>
            <a:ext cx="2010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habl</a:t>
            </a:r>
            <a:r>
              <a:rPr lang="en-US" sz="3600" dirty="0" err="1" smtClean="0">
                <a:solidFill>
                  <a:srgbClr val="FF0000"/>
                </a:solidFill>
              </a:rPr>
              <a:t>amos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70043" y="5055103"/>
            <a:ext cx="1855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habl</a:t>
            </a:r>
            <a:r>
              <a:rPr lang="en-US" sz="3600" dirty="0" err="1" smtClean="0">
                <a:solidFill>
                  <a:srgbClr val="FF0000"/>
                </a:solidFill>
              </a:rPr>
              <a:t>aron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4494" y="191931"/>
            <a:ext cx="6824199" cy="600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dirty="0" err="1" smtClean="0"/>
              <a:t>Write</a:t>
            </a:r>
            <a:r>
              <a:rPr lang="es-ES" sz="3300" dirty="0" smtClean="0"/>
              <a:t> </a:t>
            </a:r>
            <a:r>
              <a:rPr lang="es-ES" sz="3300" dirty="0" err="1" smtClean="0"/>
              <a:t>the</a:t>
            </a:r>
            <a:r>
              <a:rPr lang="es-ES" sz="3300" dirty="0" smtClean="0"/>
              <a:t> </a:t>
            </a:r>
            <a:r>
              <a:rPr lang="es-ES" sz="3300" dirty="0" err="1" smtClean="0"/>
              <a:t>correct</a:t>
            </a:r>
            <a:r>
              <a:rPr lang="es-ES" sz="3300" dirty="0" smtClean="0"/>
              <a:t> </a:t>
            </a:r>
            <a:r>
              <a:rPr lang="es-ES" sz="3300" dirty="0" err="1" smtClean="0"/>
              <a:t>verb</a:t>
            </a:r>
            <a:r>
              <a:rPr lang="es-ES" sz="3300" dirty="0" smtClean="0"/>
              <a:t> </a:t>
            </a:r>
            <a:r>
              <a:rPr lang="es-ES" sz="3300" dirty="0" err="1" smtClean="0"/>
              <a:t>endings</a:t>
            </a:r>
            <a:endParaRPr lang="es-ES" sz="3300" dirty="0"/>
          </a:p>
        </p:txBody>
      </p:sp>
      <p:sp>
        <p:nvSpPr>
          <p:cNvPr id="13" name="TextBox 12"/>
          <p:cNvSpPr txBox="1"/>
          <p:nvPr/>
        </p:nvSpPr>
        <p:spPr>
          <a:xfrm>
            <a:off x="5581684" y="3749710"/>
            <a:ext cx="2058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habl</a:t>
            </a:r>
            <a:r>
              <a:rPr lang="en-US" sz="3600" dirty="0" err="1" smtClean="0">
                <a:solidFill>
                  <a:srgbClr val="FF0000"/>
                </a:solidFill>
              </a:rPr>
              <a:t>asteis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0275" y="2246115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7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643405" y="3477888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8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718212" y="4770366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9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866963" y="2235903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10.</a:t>
            </a:r>
            <a:endParaRPr lang="es-E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807507" y="3216278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11.</a:t>
            </a:r>
            <a:endParaRPr lang="es-E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868807" y="4456418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12.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80743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práctica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4635"/>
            <a:ext cx="10515600" cy="3952327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13. ¿Cuándo</a:t>
            </a:r>
            <a:r>
              <a:rPr lang="es-ES" dirty="0" smtClean="0"/>
              <a:t>_______ nosotros máscaras? </a:t>
            </a:r>
            <a:r>
              <a:rPr lang="es-ES" i="1" dirty="0" smtClean="0"/>
              <a:t>Llevar</a:t>
            </a:r>
          </a:p>
          <a:p>
            <a:pPr marL="0" indent="0">
              <a:buNone/>
            </a:pPr>
            <a:r>
              <a:rPr lang="es-ES" dirty="0" smtClean="0"/>
              <a:t>14. Ellos</a:t>
            </a:r>
            <a:r>
              <a:rPr lang="es-ES" dirty="0" smtClean="0"/>
              <a:t>_______ el dinero. </a:t>
            </a:r>
            <a:r>
              <a:rPr lang="es-ES" i="1" dirty="0" smtClean="0"/>
              <a:t>Contar</a:t>
            </a:r>
          </a:p>
          <a:p>
            <a:pPr marL="0" indent="0">
              <a:buNone/>
            </a:pPr>
            <a:r>
              <a:rPr lang="es-ES" dirty="0" smtClean="0"/>
              <a:t>15. Nosotras</a:t>
            </a:r>
            <a:r>
              <a:rPr lang="es-ES" dirty="0" smtClean="0"/>
              <a:t>_______ con el autor. </a:t>
            </a:r>
            <a:r>
              <a:rPr lang="es-ES" i="1" dirty="0" smtClean="0"/>
              <a:t>Charlar</a:t>
            </a:r>
          </a:p>
          <a:p>
            <a:pPr marL="0" indent="0">
              <a:buNone/>
            </a:pPr>
            <a:r>
              <a:rPr lang="es-ES" dirty="0" smtClean="0"/>
              <a:t>16. Felipe</a:t>
            </a:r>
            <a:r>
              <a:rPr lang="es-ES" dirty="0" smtClean="0"/>
              <a:t>________ cortar la hierba. </a:t>
            </a:r>
            <a:r>
              <a:rPr lang="es-ES" i="1" dirty="0" smtClean="0"/>
              <a:t>Pensar</a:t>
            </a:r>
          </a:p>
          <a:p>
            <a:pPr marL="0" indent="0">
              <a:buNone/>
            </a:pPr>
            <a:r>
              <a:rPr lang="es-ES" dirty="0" smtClean="0"/>
              <a:t>17. ¿_________</a:t>
            </a:r>
            <a:r>
              <a:rPr lang="es-ES" dirty="0" smtClean="0"/>
              <a:t>tú la lección español? </a:t>
            </a:r>
            <a:r>
              <a:rPr lang="es-ES" i="1" dirty="0" smtClean="0"/>
              <a:t>Recordar</a:t>
            </a:r>
          </a:p>
          <a:p>
            <a:pPr marL="0" indent="0">
              <a:buNone/>
            </a:pPr>
            <a:r>
              <a:rPr lang="es-ES" dirty="0" smtClean="0"/>
              <a:t>18. Las </a:t>
            </a:r>
            <a:r>
              <a:rPr lang="es-ES" dirty="0" err="1" smtClean="0"/>
              <a:t>niñas_________los</a:t>
            </a:r>
            <a:r>
              <a:rPr lang="es-ES" dirty="0" smtClean="0"/>
              <a:t> ojos. </a:t>
            </a:r>
            <a:r>
              <a:rPr lang="es-ES" i="1" dirty="0" smtClean="0"/>
              <a:t>Cerrar</a:t>
            </a:r>
          </a:p>
          <a:p>
            <a:pPr marL="0" indent="0">
              <a:buNone/>
            </a:pPr>
            <a:r>
              <a:rPr lang="es-ES" dirty="0" smtClean="0"/>
              <a:t>19. Yo</a:t>
            </a:r>
            <a:r>
              <a:rPr lang="es-ES" dirty="0" smtClean="0"/>
              <a:t>___________ la tarea. examinar</a:t>
            </a:r>
            <a:endParaRPr lang="es-ES" dirty="0"/>
          </a:p>
        </p:txBody>
      </p:sp>
      <p:sp>
        <p:nvSpPr>
          <p:cNvPr id="16" name="TextBox 15"/>
          <p:cNvSpPr txBox="1"/>
          <p:nvPr/>
        </p:nvSpPr>
        <p:spPr>
          <a:xfrm>
            <a:off x="2862470" y="2186327"/>
            <a:ext cx="1205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llevamos</a:t>
            </a:r>
            <a:endParaRPr lang="es-ES" dirty="0"/>
          </a:p>
        </p:txBody>
      </p:sp>
      <p:sp>
        <p:nvSpPr>
          <p:cNvPr id="17" name="TextBox 16"/>
          <p:cNvSpPr txBox="1"/>
          <p:nvPr/>
        </p:nvSpPr>
        <p:spPr>
          <a:xfrm>
            <a:off x="2113722" y="2725665"/>
            <a:ext cx="1205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contaron</a:t>
            </a:r>
            <a:endParaRPr lang="es-ES" dirty="0"/>
          </a:p>
        </p:txBody>
      </p:sp>
      <p:sp>
        <p:nvSpPr>
          <p:cNvPr id="18" name="TextBox 17"/>
          <p:cNvSpPr txBox="1"/>
          <p:nvPr/>
        </p:nvSpPr>
        <p:spPr>
          <a:xfrm>
            <a:off x="2819474" y="3208586"/>
            <a:ext cx="1205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charlamos</a:t>
            </a:r>
            <a:endParaRPr lang="es-ES" dirty="0"/>
          </a:p>
        </p:txBody>
      </p:sp>
      <p:sp>
        <p:nvSpPr>
          <p:cNvPr id="19" name="TextBox 18"/>
          <p:cNvSpPr txBox="1"/>
          <p:nvPr/>
        </p:nvSpPr>
        <p:spPr>
          <a:xfrm>
            <a:off x="2458279" y="3747924"/>
            <a:ext cx="1205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pensó</a:t>
            </a:r>
            <a:endParaRPr lang="es-ES" dirty="0"/>
          </a:p>
        </p:txBody>
      </p:sp>
      <p:sp>
        <p:nvSpPr>
          <p:cNvPr id="20" name="TextBox 19"/>
          <p:cNvSpPr txBox="1"/>
          <p:nvPr/>
        </p:nvSpPr>
        <p:spPr>
          <a:xfrm>
            <a:off x="1741042" y="4287262"/>
            <a:ext cx="1434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Recordaste</a:t>
            </a:r>
            <a:endParaRPr lang="es-ES" dirty="0"/>
          </a:p>
        </p:txBody>
      </p:sp>
      <p:sp>
        <p:nvSpPr>
          <p:cNvPr id="21" name="TextBox 20"/>
          <p:cNvSpPr txBox="1"/>
          <p:nvPr/>
        </p:nvSpPr>
        <p:spPr>
          <a:xfrm>
            <a:off x="2895319" y="4761822"/>
            <a:ext cx="1205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cerraron</a:t>
            </a:r>
            <a:endParaRPr lang="es-ES" dirty="0"/>
          </a:p>
        </p:txBody>
      </p:sp>
      <p:sp>
        <p:nvSpPr>
          <p:cNvPr id="22" name="TextBox 21"/>
          <p:cNvSpPr txBox="1"/>
          <p:nvPr/>
        </p:nvSpPr>
        <p:spPr>
          <a:xfrm>
            <a:off x="2110483" y="5293749"/>
            <a:ext cx="1205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examiné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747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194679" y="2246115"/>
            <a:ext cx="0" cy="372067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536218" y="3358366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597518" y="4674781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402924" y="1160624"/>
            <a:ext cx="27504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Verbos</a:t>
            </a:r>
            <a:r>
              <a:rPr lang="en-US" sz="3600" dirty="0" smtClean="0"/>
              <a:t> –</a:t>
            </a:r>
            <a:r>
              <a:rPr lang="en-US" sz="3600" dirty="0" err="1" smtClean="0"/>
              <a:t>er</a:t>
            </a:r>
            <a:r>
              <a:rPr lang="en-US" sz="3600" dirty="0" smtClean="0"/>
              <a:t>/</a:t>
            </a:r>
            <a:r>
              <a:rPr lang="en-US" sz="3600" dirty="0" err="1" smtClean="0"/>
              <a:t>ir</a:t>
            </a:r>
            <a:r>
              <a:rPr lang="en-US" sz="3600" dirty="0" smtClean="0"/>
              <a:t> </a:t>
            </a:r>
            <a:endParaRPr lang="en-US" sz="3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217289" y="2700647"/>
            <a:ext cx="2904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í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888396" y="3783287"/>
            <a:ext cx="844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iste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050035" y="5035779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ió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581684" y="2637459"/>
            <a:ext cx="1083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imos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670043" y="5055103"/>
            <a:ext cx="1158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ieron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760833" y="301711"/>
            <a:ext cx="6824199" cy="600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dirty="0"/>
              <a:t>Terminaciones del </a:t>
            </a:r>
            <a:r>
              <a:rPr lang="es-ES" sz="3300" dirty="0" smtClean="0"/>
              <a:t>pretérito</a:t>
            </a:r>
            <a:endParaRPr lang="es-ES" sz="3300" dirty="0"/>
          </a:p>
        </p:txBody>
      </p:sp>
      <p:sp>
        <p:nvSpPr>
          <p:cNvPr id="12" name="TextBox 11"/>
          <p:cNvSpPr txBox="1"/>
          <p:nvPr/>
        </p:nvSpPr>
        <p:spPr>
          <a:xfrm>
            <a:off x="5607168" y="3801812"/>
            <a:ext cx="11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isteis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0275" y="2246115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20.</a:t>
            </a:r>
            <a:endParaRPr lang="es-E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92934" y="3510142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21.</a:t>
            </a:r>
            <a:endParaRPr lang="es-E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603755" y="4774169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22.</a:t>
            </a:r>
            <a:endParaRPr lang="es-E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270089" y="2180606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23.</a:t>
            </a:r>
            <a:endParaRPr lang="es-E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270089" y="3113695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24.</a:t>
            </a:r>
            <a:endParaRPr lang="es-E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321990" y="4674781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25.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96745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194679" y="2246115"/>
            <a:ext cx="0" cy="372067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536218" y="3358366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597518" y="4674781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402924" y="1160624"/>
            <a:ext cx="1378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comer</a:t>
            </a:r>
            <a:endParaRPr lang="en-US" sz="3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412643" y="2660795"/>
            <a:ext cx="1094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comí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335254" y="3749710"/>
            <a:ext cx="1648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comiste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342871" y="5066045"/>
            <a:ext cx="1338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comió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581684" y="2637459"/>
            <a:ext cx="1888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comimos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670043" y="5055103"/>
            <a:ext cx="1962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comieron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760833" y="301711"/>
            <a:ext cx="6824199" cy="600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dirty="0"/>
              <a:t>Terminaciones del </a:t>
            </a:r>
            <a:r>
              <a:rPr lang="es-ES" sz="3300" dirty="0" smtClean="0"/>
              <a:t>pretérito</a:t>
            </a:r>
            <a:endParaRPr lang="es-ES" sz="3300" dirty="0"/>
          </a:p>
        </p:txBody>
      </p:sp>
      <p:sp>
        <p:nvSpPr>
          <p:cNvPr id="12" name="TextBox 11"/>
          <p:cNvSpPr txBox="1"/>
          <p:nvPr/>
        </p:nvSpPr>
        <p:spPr>
          <a:xfrm>
            <a:off x="5581684" y="3783287"/>
            <a:ext cx="1935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comisteis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71441" y="2246115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26.</a:t>
            </a:r>
            <a:endParaRPr lang="es-E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05400" y="4666250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28.</a:t>
            </a:r>
            <a:endParaRPr lang="es-E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44765" y="3313171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27.</a:t>
            </a:r>
            <a:endParaRPr lang="es-E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532855" y="2180050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29.</a:t>
            </a:r>
            <a:endParaRPr lang="es-E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622109" y="3226490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30.</a:t>
            </a:r>
            <a:endParaRPr lang="es-E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622109" y="4531883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31.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89440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194679" y="2246115"/>
            <a:ext cx="0" cy="372067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536218" y="3358366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597518" y="4674781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025151" y="1551615"/>
            <a:ext cx="2782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Los </a:t>
            </a:r>
            <a:r>
              <a:rPr lang="en-US" sz="3600" dirty="0" err="1"/>
              <a:t>verbos</a:t>
            </a:r>
            <a:r>
              <a:rPr lang="en-US" sz="3600" dirty="0"/>
              <a:t> -</a:t>
            </a:r>
            <a:r>
              <a:rPr lang="en-US" sz="3600" dirty="0" err="1"/>
              <a:t>ar</a:t>
            </a:r>
            <a:endParaRPr lang="en-US" sz="36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20736" y="254392"/>
            <a:ext cx="120728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dirty="0" smtClean="0"/>
              <a:t>escribe las </a:t>
            </a:r>
            <a:r>
              <a:rPr lang="es-ES" sz="3300" dirty="0"/>
              <a:t>terminaciones correctas/ </a:t>
            </a:r>
            <a:r>
              <a:rPr lang="es-ES" sz="3300" dirty="0" err="1" smtClean="0"/>
              <a:t>write</a:t>
            </a:r>
            <a:r>
              <a:rPr lang="es-ES" sz="3300" dirty="0" smtClean="0"/>
              <a:t> </a:t>
            </a:r>
            <a:r>
              <a:rPr lang="es-ES" sz="3300" dirty="0" err="1"/>
              <a:t>the</a:t>
            </a:r>
            <a:r>
              <a:rPr lang="es-ES" sz="3300" dirty="0"/>
              <a:t> </a:t>
            </a:r>
            <a:r>
              <a:rPr lang="es-ES" sz="3300" dirty="0" err="1"/>
              <a:t>correct</a:t>
            </a:r>
            <a:r>
              <a:rPr lang="es-ES" sz="3300" dirty="0"/>
              <a:t> </a:t>
            </a:r>
            <a:r>
              <a:rPr lang="es-ES" sz="3300" dirty="0" err="1"/>
              <a:t>verb</a:t>
            </a:r>
            <a:r>
              <a:rPr lang="es-ES" sz="3300" dirty="0"/>
              <a:t> </a:t>
            </a:r>
            <a:r>
              <a:rPr lang="es-ES" sz="3300" dirty="0" err="1"/>
              <a:t>endings</a:t>
            </a:r>
            <a:r>
              <a:rPr lang="es-ES" sz="3300" dirty="0"/>
              <a:t> </a:t>
            </a:r>
            <a:endParaRPr lang="es-ES" sz="3300" dirty="0"/>
          </a:p>
        </p:txBody>
      </p:sp>
      <p:sp>
        <p:nvSpPr>
          <p:cNvPr id="8" name="TextBox 7"/>
          <p:cNvSpPr txBox="1"/>
          <p:nvPr/>
        </p:nvSpPr>
        <p:spPr>
          <a:xfrm>
            <a:off x="7128822" y="4895413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6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128822" y="3398465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5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93519" y="2089894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4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60275" y="2246115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1.</a:t>
            </a:r>
            <a:endParaRPr lang="es-E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648140" y="3396461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2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37040" y="4966546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3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95096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4635"/>
            <a:ext cx="10515600" cy="3952327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32. ¿Cuándo </a:t>
            </a:r>
            <a:r>
              <a:rPr lang="es-ES" dirty="0" smtClean="0"/>
              <a:t>_______  nosotros el desayuno? </a:t>
            </a:r>
            <a:r>
              <a:rPr lang="es-ES" i="1" dirty="0" smtClean="0"/>
              <a:t>comer</a:t>
            </a:r>
          </a:p>
          <a:p>
            <a:pPr marL="0" indent="0">
              <a:buNone/>
            </a:pPr>
            <a:r>
              <a:rPr lang="es-ES" dirty="0" smtClean="0"/>
              <a:t>33. Ellos</a:t>
            </a:r>
            <a:r>
              <a:rPr lang="es-ES" dirty="0" smtClean="0"/>
              <a:t>_______ la cena ayer. </a:t>
            </a:r>
            <a:r>
              <a:rPr lang="es-ES" i="1" dirty="0" smtClean="0"/>
              <a:t>comer</a:t>
            </a:r>
          </a:p>
          <a:p>
            <a:pPr marL="0" indent="0">
              <a:buNone/>
            </a:pPr>
            <a:r>
              <a:rPr lang="es-ES" dirty="0" smtClean="0"/>
              <a:t>34. Yo</a:t>
            </a:r>
            <a:r>
              <a:rPr lang="es-ES" dirty="0" smtClean="0"/>
              <a:t>_______ la hamburguesa anoche. </a:t>
            </a:r>
            <a:r>
              <a:rPr lang="es-ES" i="1" dirty="0" smtClean="0"/>
              <a:t>comer</a:t>
            </a:r>
          </a:p>
          <a:p>
            <a:pPr marL="0" indent="0">
              <a:buNone/>
            </a:pPr>
            <a:r>
              <a:rPr lang="es-ES" dirty="0" smtClean="0"/>
              <a:t>35. Felipe</a:t>
            </a:r>
            <a:r>
              <a:rPr lang="es-ES" dirty="0" smtClean="0"/>
              <a:t>________ la leche esta mañana. </a:t>
            </a:r>
            <a:r>
              <a:rPr lang="es-ES" i="1" dirty="0" smtClean="0"/>
              <a:t>beber</a:t>
            </a:r>
          </a:p>
          <a:p>
            <a:pPr marL="0" indent="0">
              <a:buNone/>
            </a:pPr>
            <a:r>
              <a:rPr lang="es-ES" dirty="0" smtClean="0"/>
              <a:t>36. ¿_________</a:t>
            </a:r>
            <a:r>
              <a:rPr lang="es-ES" dirty="0" smtClean="0"/>
              <a:t>tú el agua después del partido? </a:t>
            </a:r>
            <a:r>
              <a:rPr lang="es-ES" i="1" dirty="0" smtClean="0"/>
              <a:t>beber</a:t>
            </a:r>
          </a:p>
          <a:p>
            <a:pPr marL="0" indent="0">
              <a:buNone/>
            </a:pPr>
            <a:r>
              <a:rPr lang="es-ES" dirty="0" smtClean="0"/>
              <a:t>37. Las </a:t>
            </a:r>
            <a:r>
              <a:rPr lang="es-ES" dirty="0" err="1" smtClean="0"/>
              <a:t>niñas_________la</a:t>
            </a:r>
            <a:r>
              <a:rPr lang="es-ES" dirty="0" smtClean="0"/>
              <a:t> fruta. </a:t>
            </a:r>
            <a:r>
              <a:rPr lang="es-ES" i="1" dirty="0" smtClean="0"/>
              <a:t>comer</a:t>
            </a:r>
          </a:p>
          <a:p>
            <a:pPr marL="0" indent="0">
              <a:buNone/>
            </a:pPr>
            <a:r>
              <a:rPr lang="es-ES" dirty="0" smtClean="0"/>
              <a:t>38. Yo</a:t>
            </a:r>
            <a:r>
              <a:rPr lang="es-ES" dirty="0" smtClean="0"/>
              <a:t>___________ jugo de naranja. </a:t>
            </a:r>
            <a:r>
              <a:rPr lang="es-ES" i="1" dirty="0" smtClean="0"/>
              <a:t>beber</a:t>
            </a:r>
            <a:endParaRPr lang="es-ES" i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8908175" y="327472"/>
            <a:ext cx="2802690" cy="3055761"/>
            <a:chOff x="3309150" y="1138790"/>
            <a:chExt cx="3896151" cy="4966866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5266060" y="2384822"/>
              <a:ext cx="0" cy="3720676"/>
            </a:xfrm>
            <a:prstGeom prst="line">
              <a:avLst/>
            </a:prstGeom>
            <a:ln w="381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3536218" y="3358366"/>
              <a:ext cx="3337085" cy="16939"/>
            </a:xfrm>
            <a:prstGeom prst="line">
              <a:avLst/>
            </a:prstGeom>
            <a:ln w="4127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3597518" y="4674781"/>
              <a:ext cx="3337085" cy="16939"/>
            </a:xfrm>
            <a:prstGeom prst="line">
              <a:avLst/>
            </a:prstGeom>
            <a:ln w="4127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309150" y="1138790"/>
              <a:ext cx="3896151" cy="1050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Los </a:t>
              </a:r>
              <a:r>
                <a:rPr lang="en-US" sz="3600" dirty="0" err="1"/>
                <a:t>verbos</a:t>
              </a:r>
              <a:r>
                <a:rPr lang="en-US" sz="3600" dirty="0"/>
                <a:t> </a:t>
              </a:r>
              <a:r>
                <a:rPr lang="en-US" sz="3600" dirty="0" smtClean="0"/>
                <a:t>-</a:t>
              </a:r>
              <a:r>
                <a:rPr lang="en-US" sz="3600" dirty="0" err="1" smtClean="0"/>
                <a:t>er</a:t>
              </a:r>
              <a:endParaRPr lang="en-US" sz="3600" i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74704" y="2399886"/>
              <a:ext cx="546556" cy="1050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í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93063" y="3737672"/>
              <a:ext cx="1395058" cy="1050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/>
                <a:t>iste</a:t>
              </a:r>
              <a:endParaRPr lang="en-US" sz="3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14585" y="5055103"/>
              <a:ext cx="742507" cy="1050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err="1" smtClean="0"/>
                <a:t>ió</a:t>
              </a:r>
              <a:endParaRPr lang="en-US" sz="3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43998" y="2384822"/>
              <a:ext cx="1506851" cy="1050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err="1"/>
                <a:t>i</a:t>
              </a:r>
              <a:r>
                <a:rPr lang="en-US" sz="3600" dirty="0" err="1" smtClean="0"/>
                <a:t>mos</a:t>
              </a:r>
              <a:endParaRPr lang="en-US" sz="3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01894" y="5055103"/>
              <a:ext cx="1803407" cy="1050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/>
                <a:t>ieron</a:t>
              </a:r>
              <a:endParaRPr lang="en-US" sz="36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862470" y="2186327"/>
            <a:ext cx="1205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comimos</a:t>
            </a:r>
            <a:endParaRPr lang="es-ES" dirty="0"/>
          </a:p>
        </p:txBody>
      </p:sp>
      <p:sp>
        <p:nvSpPr>
          <p:cNvPr id="17" name="TextBox 16"/>
          <p:cNvSpPr txBox="1"/>
          <p:nvPr/>
        </p:nvSpPr>
        <p:spPr>
          <a:xfrm>
            <a:off x="2113722" y="2725665"/>
            <a:ext cx="1205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comieron</a:t>
            </a:r>
            <a:endParaRPr lang="es-ES" dirty="0"/>
          </a:p>
        </p:txBody>
      </p:sp>
      <p:sp>
        <p:nvSpPr>
          <p:cNvPr id="18" name="TextBox 17"/>
          <p:cNvSpPr txBox="1"/>
          <p:nvPr/>
        </p:nvSpPr>
        <p:spPr>
          <a:xfrm>
            <a:off x="1911702" y="3208586"/>
            <a:ext cx="1129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comí</a:t>
            </a:r>
            <a:endParaRPr lang="es-ES" dirty="0"/>
          </a:p>
        </p:txBody>
      </p:sp>
      <p:sp>
        <p:nvSpPr>
          <p:cNvPr id="19" name="TextBox 18"/>
          <p:cNvSpPr txBox="1"/>
          <p:nvPr/>
        </p:nvSpPr>
        <p:spPr>
          <a:xfrm>
            <a:off x="2458279" y="3747924"/>
            <a:ext cx="1205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b</a:t>
            </a:r>
            <a:r>
              <a:rPr lang="es-ES" dirty="0" smtClean="0"/>
              <a:t>ebió</a:t>
            </a:r>
            <a:endParaRPr lang="es-ES" dirty="0"/>
          </a:p>
        </p:txBody>
      </p:sp>
      <p:sp>
        <p:nvSpPr>
          <p:cNvPr id="20" name="TextBox 19"/>
          <p:cNvSpPr txBox="1"/>
          <p:nvPr/>
        </p:nvSpPr>
        <p:spPr>
          <a:xfrm>
            <a:off x="1741042" y="4287262"/>
            <a:ext cx="1434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Bebiste</a:t>
            </a:r>
            <a:endParaRPr lang="es-ES" dirty="0"/>
          </a:p>
        </p:txBody>
      </p:sp>
      <p:sp>
        <p:nvSpPr>
          <p:cNvPr id="21" name="TextBox 20"/>
          <p:cNvSpPr txBox="1"/>
          <p:nvPr/>
        </p:nvSpPr>
        <p:spPr>
          <a:xfrm>
            <a:off x="2895319" y="4761822"/>
            <a:ext cx="1205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comieron</a:t>
            </a:r>
            <a:endParaRPr lang="es-ES" dirty="0"/>
          </a:p>
        </p:txBody>
      </p:sp>
      <p:sp>
        <p:nvSpPr>
          <p:cNvPr id="22" name="TextBox 21"/>
          <p:cNvSpPr txBox="1"/>
          <p:nvPr/>
        </p:nvSpPr>
        <p:spPr>
          <a:xfrm>
            <a:off x="2110483" y="5293749"/>
            <a:ext cx="1205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bebí</a:t>
            </a:r>
            <a:endParaRPr lang="es-E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601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acentos: </a:t>
            </a:r>
            <a:r>
              <a:rPr lang="es-ES" dirty="0" err="1" smtClean="0"/>
              <a:t>Give</a:t>
            </a:r>
            <a:r>
              <a:rPr lang="es-ES" dirty="0" smtClean="0"/>
              <a:t> a </a:t>
            </a:r>
            <a:r>
              <a:rPr lang="es-ES" dirty="0" err="1" smtClean="0"/>
              <a:t>definition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 rules in English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39. Regla #1 Acento llano: </a:t>
            </a:r>
            <a:r>
              <a:rPr lang="es-ES" i="1" dirty="0" smtClean="0"/>
              <a:t>Si una palabra termina con </a:t>
            </a:r>
            <a:r>
              <a:rPr lang="es-ES" i="1" dirty="0" err="1" smtClean="0"/>
              <a:t>n,s</a:t>
            </a:r>
            <a:r>
              <a:rPr lang="es-ES" i="1" dirty="0" smtClean="0"/>
              <a:t>, o una vocal el golpe cae en la penúltima sílaba.</a:t>
            </a:r>
          </a:p>
          <a:p>
            <a:r>
              <a:rPr lang="es-ES" dirty="0" smtClean="0"/>
              <a:t>40. Regla #2 acento agudo: </a:t>
            </a:r>
            <a:r>
              <a:rPr lang="es-ES" i="1" dirty="0" smtClean="0"/>
              <a:t>Si una palabra termina en una consonante que no sea n o s el golpe cae en la última sílaba.</a:t>
            </a:r>
          </a:p>
          <a:p>
            <a:r>
              <a:rPr lang="es-ES" dirty="0" smtClean="0"/>
              <a:t>41. Regla #3 Excepción: </a:t>
            </a:r>
            <a:r>
              <a:rPr lang="es-ES" i="1" dirty="0" smtClean="0"/>
              <a:t>Tiene una tilde/acento escrito.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81309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Indicate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followings</a:t>
            </a:r>
            <a:r>
              <a:rPr lang="es-ES" dirty="0" smtClean="0"/>
              <a:t> </a:t>
            </a:r>
            <a:r>
              <a:rPr lang="es-ES" dirty="0" err="1" smtClean="0"/>
              <a:t>words</a:t>
            </a:r>
            <a:r>
              <a:rPr lang="es-ES" dirty="0" smtClean="0"/>
              <a:t> are llanas, agudas y una excepción 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43. Hombre </a:t>
            </a:r>
            <a:r>
              <a:rPr lang="es-ES" i="1" dirty="0" smtClean="0"/>
              <a:t>llana</a:t>
            </a:r>
          </a:p>
          <a:p>
            <a:pPr marL="0" indent="0">
              <a:buNone/>
            </a:pPr>
            <a:r>
              <a:rPr lang="es-ES" dirty="0" smtClean="0"/>
              <a:t>44. Mateo </a:t>
            </a:r>
            <a:r>
              <a:rPr lang="es-ES" i="1" dirty="0" smtClean="0"/>
              <a:t>llana</a:t>
            </a:r>
          </a:p>
          <a:p>
            <a:pPr marL="0" indent="0">
              <a:buNone/>
            </a:pPr>
            <a:r>
              <a:rPr lang="es-ES" dirty="0" smtClean="0"/>
              <a:t>45. Madrid </a:t>
            </a:r>
            <a:r>
              <a:rPr lang="es-ES" i="1" dirty="0" smtClean="0"/>
              <a:t>aguda</a:t>
            </a:r>
          </a:p>
          <a:p>
            <a:pPr marL="0" indent="0">
              <a:buNone/>
            </a:pPr>
            <a:r>
              <a:rPr lang="es-ES" dirty="0" smtClean="0"/>
              <a:t>46. Comer </a:t>
            </a:r>
            <a:r>
              <a:rPr lang="es-ES" i="1" dirty="0" smtClean="0"/>
              <a:t>aguda</a:t>
            </a:r>
          </a:p>
          <a:p>
            <a:pPr marL="0" indent="0">
              <a:buNone/>
            </a:pPr>
            <a:r>
              <a:rPr lang="es-ES" dirty="0" smtClean="0"/>
              <a:t>47. Teléfono </a:t>
            </a:r>
            <a:r>
              <a:rPr lang="es-ES" i="1" dirty="0" smtClean="0"/>
              <a:t>excepción</a:t>
            </a:r>
          </a:p>
          <a:p>
            <a:pPr marL="0" indent="0">
              <a:buNone/>
            </a:pPr>
            <a:r>
              <a:rPr lang="es-ES" dirty="0" smtClean="0"/>
              <a:t>48. Instrucción </a:t>
            </a:r>
            <a:r>
              <a:rPr lang="es-ES" i="1" dirty="0"/>
              <a:t>excepción</a:t>
            </a:r>
            <a:endParaRPr lang="es-ES" i="1" dirty="0" smtClean="0"/>
          </a:p>
          <a:p>
            <a:pPr marL="0" indent="0">
              <a:buNone/>
            </a:pPr>
            <a:r>
              <a:rPr lang="es-ES" dirty="0" smtClean="0"/>
              <a:t>49. Instrucciones </a:t>
            </a:r>
            <a:r>
              <a:rPr lang="es-ES" i="1" dirty="0" smtClean="0"/>
              <a:t>llana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92432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¿Cuáles de las vocales son fuertes y débiles?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51. Las fuertes son__</a:t>
            </a:r>
            <a:r>
              <a:rPr lang="es-ES" i="1" dirty="0" err="1" smtClean="0"/>
              <a:t>a,e,o</a:t>
            </a:r>
            <a:r>
              <a:rPr lang="es-ES" dirty="0" smtClean="0"/>
              <a:t>____</a:t>
            </a:r>
          </a:p>
          <a:p>
            <a:pPr marL="0" indent="0">
              <a:buNone/>
            </a:pPr>
            <a:r>
              <a:rPr lang="es-ES" dirty="0" smtClean="0"/>
              <a:t>52. Las débiles son___</a:t>
            </a:r>
            <a:r>
              <a:rPr lang="es-ES" i="1" dirty="0" err="1" smtClean="0"/>
              <a:t>i,u</a:t>
            </a:r>
            <a:r>
              <a:rPr lang="es-ES" dirty="0" smtClean="0"/>
              <a:t>____.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927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un diptongo? Escribe una palabra que tiene un diptongo.</a:t>
            </a:r>
            <a:endParaRPr lang="es-E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53. </a:t>
            </a:r>
            <a:r>
              <a:rPr lang="es-ES" i="1" dirty="0" smtClean="0"/>
              <a:t>Un diptongo es una palabra que tiene una vocal fuerte y débil juntas o dos débiles juntas. El golpe cae en la fuerte o la segunda sílaba de las dos débiles.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365857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Nombra 3 artistas y una cosa que aprendiste de ellos.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54.</a:t>
            </a:r>
          </a:p>
          <a:p>
            <a:pPr marL="0" indent="0">
              <a:buNone/>
            </a:pPr>
            <a:r>
              <a:rPr lang="es-ES" dirty="0" smtClean="0"/>
              <a:t>55.</a:t>
            </a:r>
          </a:p>
          <a:p>
            <a:pPr marL="0" indent="0">
              <a:buNone/>
            </a:pPr>
            <a:r>
              <a:rPr lang="es-ES" dirty="0" smtClean="0"/>
              <a:t>56.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0822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Nombra 5 cosas que aprendiste de Perú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58.</a:t>
            </a:r>
          </a:p>
          <a:p>
            <a:pPr marL="0" indent="0">
              <a:buNone/>
            </a:pPr>
            <a:r>
              <a:rPr lang="es-ES" dirty="0" smtClean="0"/>
              <a:t>59.</a:t>
            </a:r>
          </a:p>
          <a:p>
            <a:pPr marL="0" indent="0">
              <a:buNone/>
            </a:pPr>
            <a:r>
              <a:rPr lang="es-ES" dirty="0" smtClean="0"/>
              <a:t>60.</a:t>
            </a:r>
          </a:p>
          <a:p>
            <a:pPr marL="0" indent="0">
              <a:buNone/>
            </a:pPr>
            <a:r>
              <a:rPr lang="es-ES" dirty="0" smtClean="0"/>
              <a:t>61.</a:t>
            </a:r>
          </a:p>
          <a:p>
            <a:pPr marL="0" indent="0">
              <a:buNone/>
            </a:pPr>
            <a:r>
              <a:rPr lang="es-ES" dirty="0" smtClean="0"/>
              <a:t>62.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652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El pretérito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62</a:t>
            </a:r>
            <a:r>
              <a:rPr lang="es-ES" dirty="0" smtClean="0"/>
              <a:t> preguntas x 2 = 114 puntos totales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0113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194679" y="2246115"/>
            <a:ext cx="0" cy="372067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536218" y="3358366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597518" y="4674781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82313" y="1364726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hablar</a:t>
            </a:r>
            <a:endParaRPr lang="en-US" sz="36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20736" y="254392"/>
            <a:ext cx="120728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dirty="0" smtClean="0"/>
              <a:t>escribe las </a:t>
            </a:r>
            <a:r>
              <a:rPr lang="es-ES" sz="3300" dirty="0"/>
              <a:t>terminaciones correctas/ </a:t>
            </a:r>
            <a:r>
              <a:rPr lang="es-ES" sz="3300" dirty="0" err="1" smtClean="0"/>
              <a:t>write</a:t>
            </a:r>
            <a:r>
              <a:rPr lang="es-ES" sz="3300" dirty="0" smtClean="0"/>
              <a:t> </a:t>
            </a:r>
            <a:r>
              <a:rPr lang="es-ES" sz="3300" dirty="0" err="1"/>
              <a:t>the</a:t>
            </a:r>
            <a:r>
              <a:rPr lang="es-ES" sz="3300" dirty="0"/>
              <a:t> </a:t>
            </a:r>
            <a:r>
              <a:rPr lang="es-ES" sz="3300" dirty="0" err="1"/>
              <a:t>correct</a:t>
            </a:r>
            <a:r>
              <a:rPr lang="es-ES" sz="3300" dirty="0"/>
              <a:t> </a:t>
            </a:r>
            <a:r>
              <a:rPr lang="es-ES" sz="3300" dirty="0" err="1"/>
              <a:t>verb</a:t>
            </a:r>
            <a:r>
              <a:rPr lang="es-ES" sz="3300" dirty="0"/>
              <a:t> </a:t>
            </a:r>
            <a:r>
              <a:rPr lang="es-ES" sz="3300" dirty="0" err="1"/>
              <a:t>endings</a:t>
            </a:r>
            <a:r>
              <a:rPr lang="es-ES" sz="3300" dirty="0"/>
              <a:t> </a:t>
            </a:r>
            <a:endParaRPr lang="es-ES" sz="3300" dirty="0"/>
          </a:p>
        </p:txBody>
      </p:sp>
      <p:sp>
        <p:nvSpPr>
          <p:cNvPr id="9" name="TextBox 8"/>
          <p:cNvSpPr txBox="1"/>
          <p:nvPr/>
        </p:nvSpPr>
        <p:spPr>
          <a:xfrm>
            <a:off x="2109437" y="2019463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7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09437" y="3342268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8.</a:t>
            </a:r>
            <a:endParaRPr lang="es-E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55124" y="4975002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9.</a:t>
            </a:r>
            <a:endParaRPr lang="es-E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308372" y="1984505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10.</a:t>
            </a:r>
            <a:endParaRPr lang="es-E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235442" y="3212222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11.</a:t>
            </a:r>
            <a:endParaRPr lang="es-E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214359" y="4788746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12.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5360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4635"/>
            <a:ext cx="10515600" cy="3952327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13. ¿Cuándo</a:t>
            </a:r>
            <a:r>
              <a:rPr lang="es-ES" dirty="0" smtClean="0"/>
              <a:t>_______ nosotros máscaras? </a:t>
            </a:r>
            <a:r>
              <a:rPr lang="es-ES" i="1" dirty="0" smtClean="0"/>
              <a:t>Llevar</a:t>
            </a:r>
          </a:p>
          <a:p>
            <a:pPr marL="0" indent="0">
              <a:buNone/>
            </a:pPr>
            <a:r>
              <a:rPr lang="es-ES" dirty="0" smtClean="0"/>
              <a:t>14. Ellos</a:t>
            </a:r>
            <a:r>
              <a:rPr lang="es-ES" dirty="0" smtClean="0"/>
              <a:t>_______ el dinero. </a:t>
            </a:r>
            <a:r>
              <a:rPr lang="es-ES" i="1" dirty="0" smtClean="0"/>
              <a:t>Contar</a:t>
            </a:r>
          </a:p>
          <a:p>
            <a:pPr marL="0" indent="0">
              <a:buNone/>
            </a:pPr>
            <a:r>
              <a:rPr lang="es-ES" dirty="0" smtClean="0"/>
              <a:t>15. Nosotras</a:t>
            </a:r>
            <a:r>
              <a:rPr lang="es-ES" dirty="0" smtClean="0"/>
              <a:t>_______ con el autor. </a:t>
            </a:r>
            <a:r>
              <a:rPr lang="es-ES" i="1" dirty="0" smtClean="0"/>
              <a:t>Charlar</a:t>
            </a:r>
          </a:p>
          <a:p>
            <a:pPr marL="0" indent="0">
              <a:buNone/>
            </a:pPr>
            <a:r>
              <a:rPr lang="es-ES" dirty="0" smtClean="0"/>
              <a:t>16. Felipe</a:t>
            </a:r>
            <a:r>
              <a:rPr lang="es-ES" dirty="0" smtClean="0"/>
              <a:t>________ cortar la hierba. </a:t>
            </a:r>
            <a:r>
              <a:rPr lang="es-ES" i="1" dirty="0" smtClean="0"/>
              <a:t>Pensar</a:t>
            </a:r>
          </a:p>
          <a:p>
            <a:pPr marL="0" indent="0">
              <a:buNone/>
            </a:pPr>
            <a:r>
              <a:rPr lang="es-ES" dirty="0" smtClean="0"/>
              <a:t>17. ¿_________</a:t>
            </a:r>
            <a:r>
              <a:rPr lang="es-ES" dirty="0" smtClean="0"/>
              <a:t>tú la lección español? </a:t>
            </a:r>
            <a:r>
              <a:rPr lang="es-ES" i="1" dirty="0" smtClean="0"/>
              <a:t>Recordar</a:t>
            </a:r>
          </a:p>
          <a:p>
            <a:pPr marL="0" indent="0">
              <a:buNone/>
            </a:pPr>
            <a:r>
              <a:rPr lang="es-ES" dirty="0" smtClean="0"/>
              <a:t>18. </a:t>
            </a:r>
            <a:r>
              <a:rPr lang="es-ES" dirty="0" smtClean="0"/>
              <a:t>Las </a:t>
            </a:r>
            <a:r>
              <a:rPr lang="es-ES" dirty="0" err="1" smtClean="0"/>
              <a:t>niñas_________los</a:t>
            </a:r>
            <a:r>
              <a:rPr lang="es-ES" dirty="0" smtClean="0"/>
              <a:t> ojos. </a:t>
            </a:r>
            <a:r>
              <a:rPr lang="es-ES" i="1" dirty="0" smtClean="0"/>
              <a:t>Cerrar</a:t>
            </a:r>
          </a:p>
          <a:p>
            <a:pPr marL="0" indent="0">
              <a:buNone/>
            </a:pPr>
            <a:r>
              <a:rPr lang="es-ES" dirty="0" smtClean="0"/>
              <a:t>19. Yo</a:t>
            </a:r>
            <a:r>
              <a:rPr lang="es-ES" dirty="0" smtClean="0"/>
              <a:t>___________ la tarea. </a:t>
            </a:r>
            <a:r>
              <a:rPr lang="es-ES" i="1" dirty="0" smtClean="0"/>
              <a:t>examinar</a:t>
            </a:r>
            <a:endParaRPr lang="es-E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20736" y="254392"/>
            <a:ext cx="120728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dirty="0" smtClean="0"/>
              <a:t>escribe las </a:t>
            </a:r>
            <a:r>
              <a:rPr lang="es-ES" sz="3300" dirty="0"/>
              <a:t>terminaciones correctas/ </a:t>
            </a:r>
            <a:r>
              <a:rPr lang="es-ES" sz="3300" dirty="0" err="1" smtClean="0"/>
              <a:t>write</a:t>
            </a:r>
            <a:r>
              <a:rPr lang="es-ES" sz="3300" dirty="0" smtClean="0"/>
              <a:t> </a:t>
            </a:r>
            <a:r>
              <a:rPr lang="es-ES" sz="3300" dirty="0" err="1"/>
              <a:t>the</a:t>
            </a:r>
            <a:r>
              <a:rPr lang="es-ES" sz="3300" dirty="0"/>
              <a:t> </a:t>
            </a:r>
            <a:r>
              <a:rPr lang="es-ES" sz="3300" dirty="0" err="1"/>
              <a:t>correct</a:t>
            </a:r>
            <a:r>
              <a:rPr lang="es-ES" sz="3300" dirty="0"/>
              <a:t> </a:t>
            </a:r>
            <a:r>
              <a:rPr lang="es-ES" sz="3300" dirty="0" err="1"/>
              <a:t>verb</a:t>
            </a:r>
            <a:r>
              <a:rPr lang="es-ES" sz="3300" dirty="0"/>
              <a:t> </a:t>
            </a:r>
            <a:r>
              <a:rPr lang="es-ES" sz="3300" dirty="0" err="1"/>
              <a:t>endings</a:t>
            </a:r>
            <a:r>
              <a:rPr lang="es-ES" sz="3300" dirty="0"/>
              <a:t> </a:t>
            </a:r>
            <a:endParaRPr lang="es-ES" sz="3300" dirty="0"/>
          </a:p>
        </p:txBody>
      </p:sp>
    </p:spTree>
    <p:extLst>
      <p:ext uri="{BB962C8B-B14F-4D97-AF65-F5344CB8AC3E}">
        <p14:creationId xmlns:p14="http://schemas.microsoft.com/office/powerpoint/2010/main" val="57716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194679" y="2246115"/>
            <a:ext cx="0" cy="372067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536218" y="3358366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597518" y="4674781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402924" y="1160624"/>
            <a:ext cx="27504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Verbos</a:t>
            </a:r>
            <a:r>
              <a:rPr lang="en-US" sz="3600" dirty="0" smtClean="0"/>
              <a:t> –</a:t>
            </a:r>
            <a:r>
              <a:rPr lang="en-US" sz="3600" dirty="0" err="1" smtClean="0"/>
              <a:t>er</a:t>
            </a:r>
            <a:r>
              <a:rPr lang="en-US" sz="3600" dirty="0" smtClean="0"/>
              <a:t>/</a:t>
            </a:r>
            <a:r>
              <a:rPr lang="en-US" sz="3600" dirty="0" err="1" smtClean="0"/>
              <a:t>ir</a:t>
            </a:r>
            <a:r>
              <a:rPr lang="en-US" sz="3600" dirty="0" smtClean="0"/>
              <a:t> </a:t>
            </a:r>
            <a:endParaRPr lang="en-US" sz="36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20736" y="254392"/>
            <a:ext cx="120728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dirty="0" smtClean="0"/>
              <a:t>escribe las </a:t>
            </a:r>
            <a:r>
              <a:rPr lang="es-ES" sz="3300" dirty="0"/>
              <a:t>terminaciones correctas/ </a:t>
            </a:r>
            <a:r>
              <a:rPr lang="es-ES" sz="3300" dirty="0" err="1" smtClean="0"/>
              <a:t>write</a:t>
            </a:r>
            <a:r>
              <a:rPr lang="es-ES" sz="3300" dirty="0" smtClean="0"/>
              <a:t> </a:t>
            </a:r>
            <a:r>
              <a:rPr lang="es-ES" sz="3300" dirty="0" err="1"/>
              <a:t>the</a:t>
            </a:r>
            <a:r>
              <a:rPr lang="es-ES" sz="3300" dirty="0"/>
              <a:t> </a:t>
            </a:r>
            <a:r>
              <a:rPr lang="es-ES" sz="3300" dirty="0" err="1"/>
              <a:t>correct</a:t>
            </a:r>
            <a:r>
              <a:rPr lang="es-ES" sz="3300" dirty="0"/>
              <a:t> </a:t>
            </a:r>
            <a:r>
              <a:rPr lang="es-ES" sz="3300" dirty="0" err="1"/>
              <a:t>verb</a:t>
            </a:r>
            <a:r>
              <a:rPr lang="es-ES" sz="3300" dirty="0"/>
              <a:t> </a:t>
            </a:r>
            <a:r>
              <a:rPr lang="es-ES" sz="3300" dirty="0" err="1"/>
              <a:t>endings</a:t>
            </a:r>
            <a:r>
              <a:rPr lang="es-ES" sz="3300" dirty="0"/>
              <a:t> </a:t>
            </a:r>
            <a:endParaRPr lang="es-ES" sz="3300" dirty="0"/>
          </a:p>
        </p:txBody>
      </p:sp>
      <p:sp>
        <p:nvSpPr>
          <p:cNvPr id="9" name="TextBox 8"/>
          <p:cNvSpPr txBox="1"/>
          <p:nvPr/>
        </p:nvSpPr>
        <p:spPr>
          <a:xfrm>
            <a:off x="2508618" y="2143506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20.</a:t>
            </a:r>
            <a:endParaRPr lang="es-E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08618" y="3358366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21.</a:t>
            </a:r>
            <a:endParaRPr lang="es-E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08618" y="4742828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22.</a:t>
            </a:r>
            <a:endParaRPr lang="es-E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936803" y="2182880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23.</a:t>
            </a:r>
            <a:endParaRPr lang="es-E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985403" y="3266028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24.</a:t>
            </a:r>
            <a:endParaRPr lang="es-E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061959" y="4741647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25.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418409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194679" y="2246115"/>
            <a:ext cx="0" cy="372067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536218" y="3358366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597518" y="4674781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402924" y="1160624"/>
            <a:ext cx="1378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comer</a:t>
            </a:r>
            <a:endParaRPr lang="en-US" sz="36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779536" y="252139"/>
            <a:ext cx="6824199" cy="600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dirty="0" err="1" smtClean="0"/>
              <a:t>Write</a:t>
            </a:r>
            <a:r>
              <a:rPr lang="es-ES" sz="3300" dirty="0" smtClean="0"/>
              <a:t> </a:t>
            </a:r>
            <a:r>
              <a:rPr lang="es-ES" sz="3300" dirty="0" err="1" smtClean="0"/>
              <a:t>the</a:t>
            </a:r>
            <a:r>
              <a:rPr lang="es-ES" sz="3300" dirty="0" smtClean="0"/>
              <a:t> </a:t>
            </a:r>
            <a:r>
              <a:rPr lang="es-ES" sz="3300" dirty="0" err="1" smtClean="0"/>
              <a:t>correct</a:t>
            </a:r>
            <a:r>
              <a:rPr lang="es-ES" sz="3300" dirty="0" smtClean="0"/>
              <a:t> </a:t>
            </a:r>
            <a:r>
              <a:rPr lang="es-ES" sz="3300" dirty="0" err="1" smtClean="0"/>
              <a:t>verb</a:t>
            </a:r>
            <a:r>
              <a:rPr lang="es-ES" sz="3300" dirty="0" smtClean="0"/>
              <a:t> </a:t>
            </a:r>
            <a:r>
              <a:rPr lang="es-ES" sz="3300" dirty="0" err="1" smtClean="0"/>
              <a:t>conjugation</a:t>
            </a:r>
            <a:endParaRPr lang="es-ES" sz="3300" dirty="0"/>
          </a:p>
        </p:txBody>
      </p:sp>
      <p:sp>
        <p:nvSpPr>
          <p:cNvPr id="8" name="TextBox 7"/>
          <p:cNvSpPr txBox="1"/>
          <p:nvPr/>
        </p:nvSpPr>
        <p:spPr>
          <a:xfrm>
            <a:off x="2266950" y="2185702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26.</a:t>
            </a:r>
            <a:endParaRPr lang="es-E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66950" y="3354122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27.</a:t>
            </a:r>
            <a:endParaRPr lang="es-E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65" y="4691752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28.</a:t>
            </a:r>
            <a:endParaRPr lang="es-E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19159" y="2104802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29.</a:t>
            </a:r>
            <a:endParaRPr lang="es-E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519159" y="3354122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30.</a:t>
            </a:r>
            <a:endParaRPr lang="es-E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538209" y="4691720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31.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196020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4635"/>
            <a:ext cx="10515600" cy="3952327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32. ¿Cuándo </a:t>
            </a:r>
            <a:r>
              <a:rPr lang="es-ES" dirty="0" smtClean="0"/>
              <a:t>_______  nosotros el desayuno? </a:t>
            </a:r>
            <a:r>
              <a:rPr lang="es-ES" i="1" dirty="0" smtClean="0"/>
              <a:t>comer</a:t>
            </a:r>
          </a:p>
          <a:p>
            <a:pPr marL="0" indent="0">
              <a:buNone/>
            </a:pPr>
            <a:r>
              <a:rPr lang="es-ES" dirty="0" smtClean="0"/>
              <a:t>33. Ellos</a:t>
            </a:r>
            <a:r>
              <a:rPr lang="es-ES" dirty="0" smtClean="0"/>
              <a:t>_______ la cena ayer. </a:t>
            </a:r>
            <a:r>
              <a:rPr lang="es-ES" i="1" dirty="0" smtClean="0"/>
              <a:t>comer</a:t>
            </a:r>
          </a:p>
          <a:p>
            <a:pPr marL="0" indent="0">
              <a:buNone/>
            </a:pPr>
            <a:r>
              <a:rPr lang="es-ES" dirty="0" smtClean="0"/>
              <a:t>34. Yo</a:t>
            </a:r>
            <a:r>
              <a:rPr lang="es-ES" dirty="0" smtClean="0"/>
              <a:t>_______ la hamburguesa anoche. </a:t>
            </a:r>
            <a:r>
              <a:rPr lang="es-ES" i="1" dirty="0" smtClean="0"/>
              <a:t>comer</a:t>
            </a:r>
          </a:p>
          <a:p>
            <a:pPr marL="0" indent="0">
              <a:buNone/>
            </a:pPr>
            <a:r>
              <a:rPr lang="es-ES" dirty="0" smtClean="0"/>
              <a:t>35. Felipe</a:t>
            </a:r>
            <a:r>
              <a:rPr lang="es-ES" dirty="0" smtClean="0"/>
              <a:t>________ la leche esta mañana. </a:t>
            </a:r>
            <a:r>
              <a:rPr lang="es-ES" i="1" dirty="0" smtClean="0"/>
              <a:t>beber</a:t>
            </a:r>
          </a:p>
          <a:p>
            <a:pPr marL="0" indent="0">
              <a:buNone/>
            </a:pPr>
            <a:r>
              <a:rPr lang="es-ES" dirty="0" smtClean="0"/>
              <a:t>36. ¿_________</a:t>
            </a:r>
            <a:r>
              <a:rPr lang="es-ES" dirty="0" smtClean="0"/>
              <a:t>tú el agua después del partido? </a:t>
            </a:r>
            <a:r>
              <a:rPr lang="es-ES" i="1" dirty="0" smtClean="0"/>
              <a:t>beber</a:t>
            </a:r>
          </a:p>
          <a:p>
            <a:pPr marL="0" indent="0">
              <a:buNone/>
            </a:pPr>
            <a:r>
              <a:rPr lang="es-ES" dirty="0" smtClean="0"/>
              <a:t>37. Las </a:t>
            </a:r>
            <a:r>
              <a:rPr lang="es-ES" dirty="0" err="1" smtClean="0"/>
              <a:t>niñas_________la</a:t>
            </a:r>
            <a:r>
              <a:rPr lang="es-ES" dirty="0" smtClean="0"/>
              <a:t> fruta. </a:t>
            </a:r>
            <a:r>
              <a:rPr lang="es-ES" i="1" dirty="0" smtClean="0"/>
              <a:t>comer</a:t>
            </a:r>
          </a:p>
          <a:p>
            <a:pPr marL="0" indent="0">
              <a:buNone/>
            </a:pPr>
            <a:r>
              <a:rPr lang="es-ES" dirty="0" smtClean="0"/>
              <a:t>38. Yo</a:t>
            </a:r>
            <a:r>
              <a:rPr lang="es-ES" dirty="0" smtClean="0"/>
              <a:t>___________ jugo de naranja. </a:t>
            </a:r>
            <a:r>
              <a:rPr lang="es-ES" i="1" dirty="0" smtClean="0"/>
              <a:t>beber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198874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acentos: </a:t>
            </a:r>
            <a:r>
              <a:rPr lang="es-ES" dirty="0" err="1" smtClean="0"/>
              <a:t>Give</a:t>
            </a:r>
            <a:r>
              <a:rPr lang="es-ES" dirty="0" smtClean="0"/>
              <a:t> a </a:t>
            </a:r>
            <a:r>
              <a:rPr lang="es-ES" dirty="0" err="1" smtClean="0"/>
              <a:t>definition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 rules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39. Regla #1 Acento llano:</a:t>
            </a:r>
          </a:p>
          <a:p>
            <a:r>
              <a:rPr lang="es-ES" dirty="0" smtClean="0"/>
              <a:t>40. Regla #2 acento agudo:</a:t>
            </a:r>
          </a:p>
          <a:p>
            <a:r>
              <a:rPr lang="es-ES" dirty="0" smtClean="0"/>
              <a:t>41. Regla #3 Excepción: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398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Indicate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followings</a:t>
            </a:r>
            <a:r>
              <a:rPr lang="es-ES" dirty="0" smtClean="0"/>
              <a:t> </a:t>
            </a:r>
            <a:r>
              <a:rPr lang="es-ES" dirty="0" err="1" smtClean="0"/>
              <a:t>words</a:t>
            </a:r>
            <a:r>
              <a:rPr lang="es-ES" dirty="0" smtClean="0"/>
              <a:t> are llanas, agudas y una excepción 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43. Hombre</a:t>
            </a:r>
          </a:p>
          <a:p>
            <a:pPr marL="0" indent="0">
              <a:buNone/>
            </a:pPr>
            <a:r>
              <a:rPr lang="es-ES" dirty="0" smtClean="0"/>
              <a:t>44. Mateo</a:t>
            </a:r>
          </a:p>
          <a:p>
            <a:pPr marL="0" indent="0">
              <a:buNone/>
            </a:pPr>
            <a:r>
              <a:rPr lang="es-ES" dirty="0" smtClean="0"/>
              <a:t>45. Madrid</a:t>
            </a:r>
          </a:p>
          <a:p>
            <a:pPr marL="0" indent="0">
              <a:buNone/>
            </a:pPr>
            <a:r>
              <a:rPr lang="es-ES" dirty="0" smtClean="0"/>
              <a:t>46. Comer</a:t>
            </a:r>
          </a:p>
          <a:p>
            <a:pPr marL="0" indent="0">
              <a:buNone/>
            </a:pPr>
            <a:r>
              <a:rPr lang="es-ES" dirty="0" smtClean="0"/>
              <a:t>47. Teléfono</a:t>
            </a:r>
          </a:p>
          <a:p>
            <a:pPr marL="0" indent="0">
              <a:buNone/>
            </a:pPr>
            <a:r>
              <a:rPr lang="es-ES" dirty="0" smtClean="0"/>
              <a:t>48. Instrucción</a:t>
            </a:r>
          </a:p>
          <a:p>
            <a:pPr marL="0" indent="0">
              <a:buNone/>
            </a:pPr>
            <a:r>
              <a:rPr lang="es-ES" dirty="0" smtClean="0"/>
              <a:t>49. Instrucciones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297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8134</TotalTime>
  <Words>874</Words>
  <Application>Microsoft Office PowerPoint</Application>
  <PresentationFormat>Widescreen</PresentationFormat>
  <Paragraphs>197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El pretérito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Los acentos: Give a definition of the following  rules</vt:lpstr>
      <vt:lpstr>Indicate which of the followings words are llanas, agudas y una excepción </vt:lpstr>
      <vt:lpstr>¿Cuáles de las vocales son fuertes y débiles?</vt:lpstr>
      <vt:lpstr>¿Qué es un diptongo? Escribe una palabra que tiene un diptongo.</vt:lpstr>
      <vt:lpstr>Nombra 3 artistas y una cosa que aprendiste de ellos.</vt:lpstr>
      <vt:lpstr>Nombra 5 cosas que aprendiste de Perú</vt:lpstr>
      <vt:lpstr>Respuestas</vt:lpstr>
      <vt:lpstr>PowerPoint Presentation</vt:lpstr>
      <vt:lpstr>PowerPoint Presentation</vt:lpstr>
      <vt:lpstr>práctica</vt:lpstr>
      <vt:lpstr>PowerPoint Presentation</vt:lpstr>
      <vt:lpstr>PowerPoint Presentation</vt:lpstr>
      <vt:lpstr>PowerPoint Presentation</vt:lpstr>
      <vt:lpstr>Los acentos: Give a definition of the following  rules in English or Spanish</vt:lpstr>
      <vt:lpstr>Indicate which of the followings words are llanas, agudas y una excepción </vt:lpstr>
      <vt:lpstr>¿Cuáles de las vocales son fuertes y débiles?</vt:lpstr>
      <vt:lpstr>¿Qué es un diptongo? Escribe una palabra que tiene un diptongo.</vt:lpstr>
      <vt:lpstr>Nombra 3 artistas y una cosa que aprendiste de ellos.</vt:lpstr>
      <vt:lpstr>Nombra 5 cosas que aprendiste de Perú</vt:lpstr>
      <vt:lpstr>El pretérito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Gutke</dc:creator>
  <cp:lastModifiedBy>todefault</cp:lastModifiedBy>
  <cp:revision>42</cp:revision>
  <dcterms:created xsi:type="dcterms:W3CDTF">2014-10-09T12:31:30Z</dcterms:created>
  <dcterms:modified xsi:type="dcterms:W3CDTF">2016-09-14T14:05:18Z</dcterms:modified>
</cp:coreProperties>
</file>