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8" r:id="rId3"/>
    <p:sldId id="262" r:id="rId4"/>
    <p:sldId id="263" r:id="rId5"/>
    <p:sldId id="265" r:id="rId6"/>
    <p:sldId id="266" r:id="rId7"/>
    <p:sldId id="270" r:id="rId8"/>
    <p:sldId id="282" r:id="rId9"/>
    <p:sldId id="283" r:id="rId10"/>
    <p:sldId id="291" r:id="rId11"/>
    <p:sldId id="292" r:id="rId12"/>
    <p:sldId id="299" r:id="rId13"/>
    <p:sldId id="301" r:id="rId14"/>
    <p:sldId id="271" r:id="rId15"/>
    <p:sldId id="272" r:id="rId16"/>
    <p:sldId id="273" r:id="rId17"/>
    <p:sldId id="296" r:id="rId18"/>
    <p:sldId id="275" r:id="rId19"/>
    <p:sldId id="276" r:id="rId20"/>
    <p:sldId id="297" r:id="rId21"/>
    <p:sldId id="286" r:id="rId22"/>
    <p:sldId id="287" r:id="rId23"/>
    <p:sldId id="293" r:id="rId24"/>
    <p:sldId id="294" r:id="rId25"/>
    <p:sldId id="298" r:id="rId26"/>
    <p:sldId id="300" r:id="rId27"/>
    <p:sldId id="281" r:id="rId2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69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5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43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28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06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31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58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05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38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7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8850-1537-4514-B38C-3B3D54FC36CE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38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58850-1537-4514-B38C-3B3D54FC36CE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B6EF3-9674-4F64-A6D0-3A651E255D2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54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presente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75</a:t>
            </a:r>
            <a:r>
              <a:rPr lang="es-ES" dirty="0" smtClean="0"/>
              <a:t> </a:t>
            </a:r>
            <a:r>
              <a:rPr lang="es-ES" dirty="0" smtClean="0"/>
              <a:t>preguntas x 2 = </a:t>
            </a:r>
            <a:r>
              <a:rPr lang="es-ES" dirty="0" smtClean="0"/>
              <a:t>150 </a:t>
            </a:r>
            <a:r>
              <a:rPr lang="es-ES" dirty="0" smtClean="0"/>
              <a:t>puntos totales</a:t>
            </a:r>
          </a:p>
        </p:txBody>
      </p:sp>
    </p:spTree>
    <p:extLst>
      <p:ext uri="{BB962C8B-B14F-4D97-AF65-F5344CB8AC3E}">
        <p14:creationId xmlns:p14="http://schemas.microsoft.com/office/powerpoint/2010/main" val="74290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Name</a:t>
            </a:r>
            <a:r>
              <a:rPr lang="es-ES" dirty="0" smtClean="0"/>
              <a:t>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artists</a:t>
            </a:r>
            <a:r>
              <a:rPr lang="es-ES" dirty="0" smtClean="0"/>
              <a:t> and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thing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learned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50.</a:t>
            </a:r>
          </a:p>
          <a:p>
            <a:pPr marL="0" indent="0">
              <a:buNone/>
            </a:pPr>
            <a:r>
              <a:rPr lang="es-ES" dirty="0" smtClean="0"/>
              <a:t>51.</a:t>
            </a:r>
          </a:p>
          <a:p>
            <a:pPr marL="0" indent="0">
              <a:buNone/>
            </a:pPr>
            <a:r>
              <a:rPr lang="es-ES" dirty="0" smtClean="0"/>
              <a:t>52.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97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Name</a:t>
            </a:r>
            <a:r>
              <a:rPr lang="es-ES" dirty="0" smtClean="0"/>
              <a:t> 5 </a:t>
            </a:r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learned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Perú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53.</a:t>
            </a:r>
          </a:p>
          <a:p>
            <a:pPr marL="0" indent="0">
              <a:buNone/>
            </a:pPr>
            <a:r>
              <a:rPr lang="es-ES" dirty="0" smtClean="0"/>
              <a:t>54.</a:t>
            </a:r>
          </a:p>
          <a:p>
            <a:pPr marL="0" indent="0">
              <a:buNone/>
            </a:pPr>
            <a:r>
              <a:rPr lang="es-ES" dirty="0" smtClean="0"/>
              <a:t>55.</a:t>
            </a:r>
          </a:p>
          <a:p>
            <a:pPr marL="0" indent="0">
              <a:buNone/>
            </a:pPr>
            <a:r>
              <a:rPr lang="es-ES" dirty="0" smtClean="0"/>
              <a:t>56.</a:t>
            </a:r>
          </a:p>
          <a:p>
            <a:pPr marL="0" indent="0">
              <a:buNone/>
            </a:pPr>
            <a:r>
              <a:rPr lang="es-ES" dirty="0" smtClean="0"/>
              <a:t>57.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68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438400" cy="132556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s-ES" sz="2000" dirty="0" err="1" smtClean="0"/>
              <a:t>Fill</a:t>
            </a:r>
            <a:r>
              <a:rPr lang="es-ES" sz="2000" dirty="0" smtClean="0"/>
              <a:t> in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blanks</a:t>
            </a:r>
            <a:r>
              <a:rPr lang="es-ES" sz="2000" dirty="0" smtClean="0"/>
              <a:t> </a:t>
            </a:r>
            <a:r>
              <a:rPr lang="es-ES" sz="2000" dirty="0" err="1" smtClean="0"/>
              <a:t>with</a:t>
            </a:r>
            <a:r>
              <a:rPr lang="es-ES" sz="2000" dirty="0" smtClean="0"/>
              <a:t> </a:t>
            </a:r>
            <a:r>
              <a:rPr lang="es-ES" sz="2000" dirty="0" err="1" smtClean="0"/>
              <a:t>vocabulary</a:t>
            </a:r>
            <a:r>
              <a:rPr lang="es-ES" sz="2000" dirty="0" smtClean="0"/>
              <a:t> </a:t>
            </a:r>
            <a:r>
              <a:rPr lang="es-ES" sz="2000" dirty="0" err="1" smtClean="0"/>
              <a:t>from</a:t>
            </a:r>
            <a:r>
              <a:rPr lang="es-ES" sz="2000" dirty="0" smtClean="0"/>
              <a:t> el otoño</a:t>
            </a:r>
            <a:endParaRPr lang="es-E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2219325"/>
            <a:ext cx="11684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En el otoño muchas personas 57)___________como el golf, 58)_______, y 59)____________.Este viernes el tenis tiene </a:t>
            </a:r>
            <a:r>
              <a:rPr lang="es-ES" dirty="0" err="1" smtClean="0"/>
              <a:t>un______contra</a:t>
            </a:r>
            <a:r>
              <a:rPr lang="es-ES" dirty="0" smtClean="0"/>
              <a:t> American </a:t>
            </a:r>
            <a:r>
              <a:rPr lang="es-ES" dirty="0" err="1" smtClean="0"/>
              <a:t>Fork</a:t>
            </a:r>
            <a:r>
              <a:rPr lang="es-ES" dirty="0" smtClean="0"/>
              <a:t>.  En la 60)_____________de </a:t>
            </a:r>
            <a:r>
              <a:rPr lang="es-ES" dirty="0" err="1" smtClean="0"/>
              <a:t>Timpview</a:t>
            </a:r>
            <a:r>
              <a:rPr lang="es-ES" dirty="0" smtClean="0"/>
              <a:t> tenemos las 61)_____________el 19-24 de octubre y a muchas familias les gusta 62)_______a Nueva York, California y a otros lugares para visitar a sus parientes o divertirse. El clima de Utah en el otoño es muy bonito y no hay muchos nubes(</a:t>
            </a:r>
            <a:r>
              <a:rPr lang="es-ES" dirty="0" err="1" smtClean="0"/>
              <a:t>clouds</a:t>
            </a:r>
            <a:r>
              <a:rPr lang="es-ES" dirty="0" smtClean="0"/>
              <a:t>). O en otras palabras, 63)___________. No hace mucho calor y 64) _______ y por eso muchas personas van a las montañas para 65) ________66)y__________. Para la Noche de Brujas muchas personas se disfrazan y van a fiestas.  En los árboles 67)________están cambiando de colores. En noviembre celebramos 68)_________________y es un día feriado.</a:t>
            </a: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8481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Escuela secundaria/la preparatoria</a:t>
            </a:r>
          </a:p>
          <a:p>
            <a:r>
              <a:rPr lang="es-ES" dirty="0" smtClean="0"/>
              <a:t>Ir de excursión</a:t>
            </a:r>
          </a:p>
          <a:p>
            <a:r>
              <a:rPr lang="es-ES" dirty="0" smtClean="0"/>
              <a:t>El fútbol americano</a:t>
            </a:r>
          </a:p>
          <a:p>
            <a:r>
              <a:rPr lang="es-ES" dirty="0" smtClean="0"/>
              <a:t>El tenis</a:t>
            </a:r>
          </a:p>
          <a:p>
            <a:r>
              <a:rPr lang="es-ES" dirty="0" smtClean="0"/>
              <a:t>El Día de Acción de gracias</a:t>
            </a:r>
          </a:p>
          <a:p>
            <a:r>
              <a:rPr lang="es-ES" dirty="0" smtClean="0"/>
              <a:t>Partido/juego</a:t>
            </a:r>
          </a:p>
          <a:p>
            <a:r>
              <a:rPr lang="es-ES" dirty="0" smtClean="0"/>
              <a:t>Las hojas</a:t>
            </a:r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5920740" y="-11231"/>
            <a:ext cx="2331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</a:t>
            </a:r>
            <a:r>
              <a:rPr lang="es-ES" dirty="0" smtClean="0"/>
              <a:t>campar</a:t>
            </a:r>
          </a:p>
          <a:p>
            <a:r>
              <a:rPr lang="es-ES" dirty="0"/>
              <a:t>v</a:t>
            </a:r>
            <a:r>
              <a:rPr lang="es-ES" dirty="0" smtClean="0"/>
              <a:t>iajar</a:t>
            </a:r>
          </a:p>
          <a:p>
            <a:r>
              <a:rPr lang="es-ES" dirty="0" smtClean="0"/>
              <a:t>El clima</a:t>
            </a:r>
          </a:p>
          <a:p>
            <a:r>
              <a:rPr lang="es-ES" dirty="0" smtClean="0"/>
              <a:t>está despejado</a:t>
            </a:r>
          </a:p>
          <a:p>
            <a:r>
              <a:rPr lang="es-ES" dirty="0"/>
              <a:t>v</a:t>
            </a:r>
            <a:r>
              <a:rPr lang="es-ES" dirty="0" smtClean="0"/>
              <a:t>acaciones del otoño</a:t>
            </a:r>
          </a:p>
          <a:p>
            <a:r>
              <a:rPr lang="es-ES" dirty="0"/>
              <a:t>p</a:t>
            </a:r>
            <a:r>
              <a:rPr lang="es-ES" dirty="0" smtClean="0"/>
              <a:t>racticar deportes</a:t>
            </a:r>
          </a:p>
          <a:p>
            <a:r>
              <a:rPr lang="es-ES" dirty="0" smtClean="0"/>
              <a:t>Está fresco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779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numbers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i.e. 230= doscientos treinta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69) 972</a:t>
            </a:r>
          </a:p>
          <a:p>
            <a:pPr marL="0" indent="0">
              <a:buNone/>
            </a:pPr>
            <a:r>
              <a:rPr lang="es-ES" dirty="0" smtClean="0"/>
              <a:t>70)1.725 (1,725)</a:t>
            </a:r>
          </a:p>
          <a:p>
            <a:pPr marL="0" indent="0">
              <a:buNone/>
            </a:pPr>
            <a:r>
              <a:rPr lang="es-ES" dirty="0" smtClean="0"/>
              <a:t>71)15</a:t>
            </a:r>
          </a:p>
          <a:p>
            <a:pPr marL="0" indent="0">
              <a:buNone/>
            </a:pPr>
            <a:r>
              <a:rPr lang="es-ES" dirty="0" smtClean="0"/>
              <a:t>72) 18</a:t>
            </a:r>
          </a:p>
          <a:p>
            <a:pPr marL="0" indent="0">
              <a:buNone/>
            </a:pPr>
            <a:r>
              <a:rPr lang="es-ES" dirty="0" smtClean="0"/>
              <a:t>73) 1.000.000.</a:t>
            </a:r>
          </a:p>
          <a:p>
            <a:pPr marL="0" indent="0">
              <a:buNone/>
            </a:pPr>
            <a:r>
              <a:rPr lang="es-ES" dirty="0" smtClean="0"/>
              <a:t>74) 545</a:t>
            </a:r>
          </a:p>
          <a:p>
            <a:pPr marL="0" indent="0">
              <a:buNone/>
            </a:pPr>
            <a:r>
              <a:rPr lang="es-ES" dirty="0" smtClean="0"/>
              <a:t>75. 760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5942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Respuestas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745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025151" y="1551615"/>
            <a:ext cx="2782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Los </a:t>
            </a:r>
            <a:r>
              <a:rPr lang="en-US" sz="3600" dirty="0" err="1"/>
              <a:t>verbos</a:t>
            </a:r>
            <a:r>
              <a:rPr lang="en-US" sz="3600" dirty="0"/>
              <a:t> -</a:t>
            </a:r>
            <a:r>
              <a:rPr lang="en-US" sz="3600" dirty="0" err="1"/>
              <a:t>ar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793065" y="2637459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793064" y="3737671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914585" y="5055103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81684" y="2637459"/>
            <a:ext cx="119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amos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0043" y="5055103"/>
            <a:ext cx="64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79536" y="252139"/>
            <a:ext cx="6824199" cy="60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 smtClean="0"/>
              <a:t>the</a:t>
            </a:r>
            <a:r>
              <a:rPr lang="es-ES" sz="3300" dirty="0" smtClean="0"/>
              <a:t> </a:t>
            </a:r>
            <a:r>
              <a:rPr lang="es-ES" sz="3300" dirty="0" err="1" smtClean="0"/>
              <a:t>correct</a:t>
            </a:r>
            <a:r>
              <a:rPr lang="es-ES" sz="3300" dirty="0" smtClean="0"/>
              <a:t> </a:t>
            </a:r>
            <a:r>
              <a:rPr lang="es-ES" sz="3300" dirty="0" err="1" smtClean="0"/>
              <a:t>verb</a:t>
            </a:r>
            <a:r>
              <a:rPr lang="es-ES" sz="3300" dirty="0" smtClean="0"/>
              <a:t> </a:t>
            </a:r>
            <a:r>
              <a:rPr lang="es-ES" sz="3300" dirty="0" err="1" smtClean="0"/>
              <a:t>endings</a:t>
            </a:r>
            <a:endParaRPr lang="es-ES" sz="33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1684" y="3783287"/>
            <a:ext cx="692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á</a:t>
            </a:r>
            <a:r>
              <a:rPr lang="en-US" sz="3600" dirty="0" err="1" smtClean="0"/>
              <a:t>is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0275" y="224611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1.</a:t>
            </a:r>
            <a:endParaRPr lang="es-E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39984" y="337530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2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60275" y="485504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3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327296" y="224611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4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321321" y="3260067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5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289946" y="463741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6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416053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82313" y="1364726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hablar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412643" y="2660795"/>
            <a:ext cx="1239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</a:t>
            </a:r>
            <a:r>
              <a:rPr lang="en-US" sz="3600" dirty="0" err="1">
                <a:solidFill>
                  <a:srgbClr val="FF0000"/>
                </a:solidFill>
              </a:rPr>
              <a:t>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35254" y="3749710"/>
            <a:ext cx="1398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</a:t>
            </a:r>
            <a:r>
              <a:rPr lang="en-US" sz="3600" dirty="0" err="1" smtClean="0">
                <a:solidFill>
                  <a:srgbClr val="FF0000"/>
                </a:solidFill>
              </a:rPr>
              <a:t>as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2871" y="5066045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</a:t>
            </a:r>
            <a:r>
              <a:rPr lang="en-US" sz="3600" dirty="0" err="1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1684" y="2637459"/>
            <a:ext cx="201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</a:t>
            </a:r>
            <a:r>
              <a:rPr lang="en-US" sz="3600" dirty="0" err="1" smtClean="0">
                <a:solidFill>
                  <a:srgbClr val="FF0000"/>
                </a:solidFill>
              </a:rPr>
              <a:t>amos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70043" y="5055103"/>
            <a:ext cx="1459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</a:t>
            </a:r>
            <a:r>
              <a:rPr lang="en-US" sz="3600" dirty="0" err="1" smtClean="0">
                <a:solidFill>
                  <a:srgbClr val="FF0000"/>
                </a:solidFill>
              </a:rPr>
              <a:t>an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4494" y="191931"/>
            <a:ext cx="6824199" cy="60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 smtClean="0"/>
              <a:t>the</a:t>
            </a:r>
            <a:r>
              <a:rPr lang="es-ES" sz="3300" dirty="0" smtClean="0"/>
              <a:t> </a:t>
            </a:r>
            <a:r>
              <a:rPr lang="es-ES" sz="3300" dirty="0" err="1" smtClean="0"/>
              <a:t>correct</a:t>
            </a:r>
            <a:r>
              <a:rPr lang="es-ES" sz="3300" dirty="0" smtClean="0"/>
              <a:t> </a:t>
            </a:r>
            <a:r>
              <a:rPr lang="es-ES" sz="3300" dirty="0" err="1" smtClean="0"/>
              <a:t>verb</a:t>
            </a:r>
            <a:r>
              <a:rPr lang="es-ES" sz="3300" dirty="0" smtClean="0"/>
              <a:t> </a:t>
            </a:r>
            <a:r>
              <a:rPr lang="es-ES" sz="3300" dirty="0" err="1" smtClean="0"/>
              <a:t>endings</a:t>
            </a:r>
            <a:endParaRPr lang="es-ES" sz="3300" dirty="0"/>
          </a:p>
        </p:txBody>
      </p:sp>
      <p:sp>
        <p:nvSpPr>
          <p:cNvPr id="13" name="TextBox 12"/>
          <p:cNvSpPr txBox="1"/>
          <p:nvPr/>
        </p:nvSpPr>
        <p:spPr>
          <a:xfrm>
            <a:off x="5581684" y="3749710"/>
            <a:ext cx="1503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</a:t>
            </a:r>
            <a:r>
              <a:rPr lang="en-US" sz="3600" dirty="0" err="1">
                <a:solidFill>
                  <a:srgbClr val="FF0000"/>
                </a:solidFill>
              </a:rPr>
              <a:t>á</a:t>
            </a:r>
            <a:r>
              <a:rPr lang="en-US" sz="3600" dirty="0" err="1" smtClean="0">
                <a:solidFill>
                  <a:srgbClr val="FF0000"/>
                </a:solidFill>
              </a:rPr>
              <a:t>is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0275" y="224611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7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43405" y="347788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8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718212" y="477036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9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66963" y="223590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10.</a:t>
            </a:r>
            <a:endParaRPr lang="es-E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807507" y="321627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11.</a:t>
            </a:r>
            <a:endParaRPr lang="es-E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868807" y="445641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12.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80743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4635"/>
            <a:ext cx="4305300" cy="3952327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13. He dances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14. Do </a:t>
            </a:r>
            <a:r>
              <a:rPr lang="es-ES" dirty="0" err="1" smtClean="0"/>
              <a:t>we</a:t>
            </a:r>
            <a:r>
              <a:rPr lang="es-ES" dirty="0" smtClean="0"/>
              <a:t> dance?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15. I </a:t>
            </a:r>
            <a:r>
              <a:rPr lang="es-ES" dirty="0" err="1" smtClean="0"/>
              <a:t>study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16. Do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?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17. 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speak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18. 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speak</a:t>
            </a:r>
            <a:r>
              <a:rPr lang="es-ES" dirty="0" smtClean="0"/>
              <a:t> English?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19. 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sing</a:t>
            </a:r>
            <a:endParaRPr lang="es-E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443236" y="431104"/>
            <a:ext cx="65570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err="1" smtClean="0"/>
              <a:t>Translate</a:t>
            </a:r>
            <a:r>
              <a:rPr lang="es-ES" sz="3300" dirty="0" smtClean="0"/>
              <a:t> </a:t>
            </a:r>
            <a:r>
              <a:rPr lang="es-ES" sz="3300" dirty="0" err="1" smtClean="0"/>
              <a:t>the</a:t>
            </a:r>
            <a:r>
              <a:rPr lang="es-ES" sz="3300" dirty="0" smtClean="0"/>
              <a:t> </a:t>
            </a:r>
            <a:r>
              <a:rPr lang="es-ES" sz="3300" dirty="0" err="1" smtClean="0"/>
              <a:t>following</a:t>
            </a:r>
            <a:r>
              <a:rPr lang="es-ES" sz="3300" dirty="0" smtClean="0"/>
              <a:t> </a:t>
            </a:r>
            <a:r>
              <a:rPr lang="es-ES" sz="3300" dirty="0" err="1" smtClean="0"/>
              <a:t>into</a:t>
            </a:r>
            <a:r>
              <a:rPr lang="es-ES" sz="3300" dirty="0" smtClean="0"/>
              <a:t> </a:t>
            </a:r>
            <a:r>
              <a:rPr lang="es-ES" sz="3300" dirty="0" err="1" smtClean="0"/>
              <a:t>Spanish</a:t>
            </a:r>
            <a:endParaRPr lang="es-ES" sz="33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7500" y="2224634"/>
            <a:ext cx="4305300" cy="3952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13. </a:t>
            </a:r>
            <a:r>
              <a:rPr lang="es-ES" dirty="0"/>
              <a:t>é</a:t>
            </a:r>
            <a:r>
              <a:rPr lang="es-ES" dirty="0" smtClean="0"/>
              <a:t>l baila</a:t>
            </a:r>
            <a:endParaRPr lang="es-ES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14. ¿Bailamos nosotros?</a:t>
            </a:r>
            <a:endParaRPr lang="es-ES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15. Estudio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16. ¿Estudian ellos?</a:t>
            </a:r>
            <a:endParaRPr lang="es-ES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17.  Hablas español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18 ¿Hablas tú inglés?</a:t>
            </a:r>
            <a:endParaRPr lang="es-ES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19.  Cantamos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88269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02924" y="1160624"/>
            <a:ext cx="2750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Verbos</a:t>
            </a:r>
            <a:r>
              <a:rPr lang="en-US" sz="3600" dirty="0" smtClean="0"/>
              <a:t> –</a:t>
            </a:r>
            <a:r>
              <a:rPr lang="en-US" sz="3600" dirty="0" err="1" smtClean="0"/>
              <a:t>er</a:t>
            </a:r>
            <a:r>
              <a:rPr lang="en-US" sz="3600" dirty="0" smtClean="0"/>
              <a:t>/</a:t>
            </a:r>
            <a:r>
              <a:rPr lang="en-US" sz="3600" dirty="0" err="1" smtClean="0"/>
              <a:t>ir</a:t>
            </a:r>
            <a:r>
              <a:rPr lang="en-US" sz="3600" dirty="0" smtClean="0"/>
              <a:t> 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217289" y="2700647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8396" y="3783287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es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050035" y="5035779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81684" y="2637459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e</a:t>
            </a:r>
            <a:r>
              <a:rPr lang="en-US" sz="3600" dirty="0" err="1" smtClean="0"/>
              <a:t>mos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0043" y="5055103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en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607168" y="3801812"/>
            <a:ext cx="700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éis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0275" y="224611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20.</a:t>
            </a:r>
            <a:endParaRPr lang="es-E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92934" y="351014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21.</a:t>
            </a:r>
            <a:endParaRPr lang="es-E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03755" y="4774169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22.</a:t>
            </a:r>
            <a:endParaRPr lang="es-E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270089" y="218060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23.</a:t>
            </a:r>
            <a:endParaRPr lang="es-E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70089" y="311369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24.</a:t>
            </a:r>
            <a:endParaRPr lang="es-E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321990" y="4674781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25.</a:t>
            </a:r>
            <a:endParaRPr lang="es-E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84236" y="0"/>
            <a:ext cx="12072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300" dirty="0" smtClean="0"/>
              <a:t>escribe las </a:t>
            </a:r>
            <a:r>
              <a:rPr lang="es-ES" sz="3300" dirty="0"/>
              <a:t>terminaciones </a:t>
            </a:r>
            <a:r>
              <a:rPr lang="es-ES" sz="3300" dirty="0" smtClean="0"/>
              <a:t>correctas en el presente/ </a:t>
            </a:r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/>
              <a:t>the</a:t>
            </a:r>
            <a:r>
              <a:rPr lang="es-ES" sz="3300" dirty="0"/>
              <a:t> </a:t>
            </a:r>
            <a:r>
              <a:rPr lang="es-ES" sz="3300" dirty="0" err="1"/>
              <a:t>correct</a:t>
            </a:r>
            <a:r>
              <a:rPr lang="es-ES" sz="3300" dirty="0"/>
              <a:t> </a:t>
            </a:r>
            <a:r>
              <a:rPr lang="es-ES" sz="3300" dirty="0" smtClean="0"/>
              <a:t>presente tense </a:t>
            </a:r>
            <a:r>
              <a:rPr lang="es-ES" sz="3300" dirty="0" err="1" smtClean="0"/>
              <a:t>verb</a:t>
            </a:r>
            <a:r>
              <a:rPr lang="es-ES" sz="3300" dirty="0" smtClean="0"/>
              <a:t> </a:t>
            </a:r>
            <a:r>
              <a:rPr lang="es-ES" sz="3300" dirty="0" err="1" smtClean="0"/>
              <a:t>endings</a:t>
            </a:r>
            <a:r>
              <a:rPr lang="es-ES" sz="3300" dirty="0" smtClean="0"/>
              <a:t> </a:t>
            </a:r>
            <a:r>
              <a:rPr lang="es-ES" sz="3300" dirty="0" err="1" smtClean="0"/>
              <a:t>for</a:t>
            </a:r>
            <a:r>
              <a:rPr lang="es-ES" sz="3300" dirty="0" smtClean="0"/>
              <a:t> </a:t>
            </a:r>
            <a:r>
              <a:rPr lang="es-ES" sz="3300" dirty="0" err="1" smtClean="0"/>
              <a:t>er</a:t>
            </a:r>
            <a:r>
              <a:rPr lang="es-ES" sz="3300" dirty="0" smtClean="0"/>
              <a:t> </a:t>
            </a:r>
            <a:endParaRPr lang="es-ES" sz="3300" dirty="0"/>
          </a:p>
        </p:txBody>
      </p:sp>
    </p:spTree>
    <p:extLst>
      <p:ext uri="{BB962C8B-B14F-4D97-AF65-F5344CB8AC3E}">
        <p14:creationId xmlns:p14="http://schemas.microsoft.com/office/powerpoint/2010/main" val="396745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02924" y="1160624"/>
            <a:ext cx="1378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comer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412643" y="2660795"/>
            <a:ext cx="1232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como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335254" y="3749710"/>
            <a:ext cx="1399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comes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342871" y="5066045"/>
            <a:ext cx="1217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come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581684" y="2637459"/>
            <a:ext cx="2011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comemos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0043" y="5055103"/>
            <a:ext cx="1460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comen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1684" y="3783287"/>
            <a:ext cx="1504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coméis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441" y="224611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26.</a:t>
            </a:r>
            <a:endParaRPr lang="es-E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05400" y="466625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28.</a:t>
            </a:r>
            <a:endParaRPr lang="es-E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44765" y="3313171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27.</a:t>
            </a:r>
            <a:endParaRPr lang="es-E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32855" y="218005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29.</a:t>
            </a:r>
            <a:endParaRPr lang="es-E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22109" y="322649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30.</a:t>
            </a:r>
            <a:endParaRPr lang="es-E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622109" y="453188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31.</a:t>
            </a:r>
            <a:endParaRPr lang="es-E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84236" y="0"/>
            <a:ext cx="12072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300" dirty="0" smtClean="0"/>
              <a:t>escribe las </a:t>
            </a:r>
            <a:r>
              <a:rPr lang="es-ES" sz="3300" dirty="0"/>
              <a:t>terminaciones </a:t>
            </a:r>
            <a:r>
              <a:rPr lang="es-ES" sz="3300" dirty="0" smtClean="0"/>
              <a:t>correctas en el presente/ </a:t>
            </a:r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/>
              <a:t>the</a:t>
            </a:r>
            <a:r>
              <a:rPr lang="es-ES" sz="3300" dirty="0"/>
              <a:t> </a:t>
            </a:r>
            <a:r>
              <a:rPr lang="es-ES" sz="3300" dirty="0" err="1"/>
              <a:t>correct</a:t>
            </a:r>
            <a:r>
              <a:rPr lang="es-ES" sz="3300" dirty="0"/>
              <a:t> </a:t>
            </a:r>
            <a:r>
              <a:rPr lang="es-ES" sz="3300" dirty="0" smtClean="0"/>
              <a:t>presente tense </a:t>
            </a:r>
            <a:r>
              <a:rPr lang="es-ES" sz="3300" dirty="0" err="1" smtClean="0"/>
              <a:t>verb</a:t>
            </a:r>
            <a:r>
              <a:rPr lang="es-ES" sz="3300" dirty="0" smtClean="0"/>
              <a:t> </a:t>
            </a:r>
            <a:r>
              <a:rPr lang="es-ES" sz="3300" dirty="0" err="1" smtClean="0"/>
              <a:t>endings</a:t>
            </a:r>
            <a:r>
              <a:rPr lang="es-ES" sz="3300" dirty="0" smtClean="0"/>
              <a:t> </a:t>
            </a:r>
            <a:r>
              <a:rPr lang="es-ES" sz="3300" dirty="0" err="1" smtClean="0"/>
              <a:t>for</a:t>
            </a:r>
            <a:r>
              <a:rPr lang="es-ES" sz="3300" dirty="0" smtClean="0"/>
              <a:t> </a:t>
            </a:r>
            <a:r>
              <a:rPr lang="es-ES" sz="3300" dirty="0" err="1" smtClean="0"/>
              <a:t>er</a:t>
            </a:r>
            <a:r>
              <a:rPr lang="es-ES" sz="3300" dirty="0" smtClean="0"/>
              <a:t> </a:t>
            </a:r>
            <a:endParaRPr lang="es-ES" sz="3300" dirty="0"/>
          </a:p>
        </p:txBody>
      </p:sp>
    </p:spTree>
    <p:extLst>
      <p:ext uri="{BB962C8B-B14F-4D97-AF65-F5344CB8AC3E}">
        <p14:creationId xmlns:p14="http://schemas.microsoft.com/office/powerpoint/2010/main" val="289440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025151" y="1551615"/>
            <a:ext cx="2782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Los </a:t>
            </a:r>
            <a:r>
              <a:rPr lang="en-US" sz="3600" dirty="0" err="1"/>
              <a:t>verbos</a:t>
            </a:r>
            <a:r>
              <a:rPr lang="en-US" sz="3600" dirty="0"/>
              <a:t> -</a:t>
            </a:r>
            <a:r>
              <a:rPr lang="en-US" sz="3600" dirty="0" err="1"/>
              <a:t>ar</a:t>
            </a:r>
            <a:endParaRPr lang="en-US" sz="3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20736" y="254392"/>
            <a:ext cx="12072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300" dirty="0" smtClean="0"/>
              <a:t>escribe las </a:t>
            </a:r>
            <a:r>
              <a:rPr lang="es-ES" sz="3300" dirty="0"/>
              <a:t>terminaciones </a:t>
            </a:r>
            <a:r>
              <a:rPr lang="es-ES" sz="3300" dirty="0" smtClean="0"/>
              <a:t>correctas en el presente/ </a:t>
            </a:r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/>
              <a:t>the</a:t>
            </a:r>
            <a:r>
              <a:rPr lang="es-ES" sz="3300" dirty="0"/>
              <a:t> </a:t>
            </a:r>
            <a:r>
              <a:rPr lang="es-ES" sz="3300" dirty="0" err="1"/>
              <a:t>correct</a:t>
            </a:r>
            <a:r>
              <a:rPr lang="es-ES" sz="3300" dirty="0"/>
              <a:t> </a:t>
            </a:r>
            <a:r>
              <a:rPr lang="es-ES" sz="3300" dirty="0" smtClean="0"/>
              <a:t>presente tense </a:t>
            </a:r>
            <a:r>
              <a:rPr lang="es-ES" sz="3300" dirty="0" err="1" smtClean="0"/>
              <a:t>verb</a:t>
            </a:r>
            <a:r>
              <a:rPr lang="es-ES" sz="3300" dirty="0" smtClean="0"/>
              <a:t> </a:t>
            </a:r>
            <a:r>
              <a:rPr lang="es-ES" sz="3300" dirty="0" err="1"/>
              <a:t>endings</a:t>
            </a:r>
            <a:r>
              <a:rPr lang="es-ES" sz="33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28822" y="489541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6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28822" y="339846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5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93519" y="2089894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4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60275" y="224611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1.</a:t>
            </a:r>
            <a:endParaRPr lang="es-E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48140" y="3396461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2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37040" y="496654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3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9509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716635"/>
            <a:ext cx="5397500" cy="3952327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32.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</a:t>
            </a:r>
            <a:r>
              <a:rPr lang="es-ES" dirty="0" err="1" smtClean="0"/>
              <a:t>meat</a:t>
            </a:r>
            <a:r>
              <a:rPr lang="es-ES" dirty="0" smtClean="0"/>
              <a:t> (carne).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33.  Do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</a:t>
            </a:r>
            <a:r>
              <a:rPr lang="es-ES" dirty="0" err="1" smtClean="0"/>
              <a:t>meat</a:t>
            </a:r>
            <a:r>
              <a:rPr lang="es-ES" dirty="0" smtClean="0"/>
              <a:t>?</a:t>
            </a:r>
          </a:p>
          <a:p>
            <a:pPr marL="0" indent="0">
              <a:buNone/>
            </a:pPr>
            <a:r>
              <a:rPr lang="es-ES" dirty="0" smtClean="0"/>
              <a:t>34. I </a:t>
            </a:r>
            <a:r>
              <a:rPr lang="es-ES" dirty="0" err="1" smtClean="0"/>
              <a:t>drink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35.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she</a:t>
            </a:r>
            <a:r>
              <a:rPr lang="es-ES" dirty="0" smtClean="0"/>
              <a:t> </a:t>
            </a:r>
            <a:r>
              <a:rPr lang="es-ES" dirty="0" err="1" smtClean="0"/>
              <a:t>drink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?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36.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understand</a:t>
            </a:r>
            <a:r>
              <a:rPr lang="es-ES" dirty="0" smtClean="0"/>
              <a:t>.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37. 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understand</a:t>
            </a:r>
            <a:r>
              <a:rPr lang="es-ES" dirty="0" smtClean="0"/>
              <a:t> (tú). 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38. Michael </a:t>
            </a:r>
            <a:r>
              <a:rPr lang="es-ES" dirty="0" err="1" smtClean="0"/>
              <a:t>understands</a:t>
            </a:r>
            <a:r>
              <a:rPr lang="es-ES" dirty="0" smtClean="0"/>
              <a:t>.</a:t>
            </a:r>
            <a:endParaRPr lang="es-ES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18200" y="1716635"/>
            <a:ext cx="5397500" cy="3952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32.  Los estudiantes comen carne.</a:t>
            </a:r>
            <a:endParaRPr lang="es-ES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33.  ¿Comen carne los estudiantes?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34. </a:t>
            </a:r>
            <a:r>
              <a:rPr lang="es-ES" dirty="0"/>
              <a:t> </a:t>
            </a:r>
            <a:r>
              <a:rPr lang="es-ES" dirty="0" smtClean="0"/>
              <a:t>Bebo agua</a:t>
            </a:r>
            <a:endParaRPr lang="es-ES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35. ¿Bebe ella agua?</a:t>
            </a:r>
            <a:endParaRPr lang="es-ES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36.  Entendemos/comprendemos</a:t>
            </a:r>
            <a:endParaRPr lang="es-ES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37.  ¿Comprendes tú? </a:t>
            </a:r>
            <a:endParaRPr lang="es-ES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38. Michael comprende/entiende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363972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acentos: </a:t>
            </a:r>
            <a:r>
              <a:rPr lang="es-ES" dirty="0" err="1" smtClean="0"/>
              <a:t>Give</a:t>
            </a:r>
            <a:r>
              <a:rPr lang="es-ES" dirty="0" smtClean="0"/>
              <a:t> a </a:t>
            </a:r>
            <a:r>
              <a:rPr lang="es-ES" dirty="0" err="1" smtClean="0"/>
              <a:t>definition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 rules in English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39. Regla #1 Acento llano: </a:t>
            </a:r>
            <a:r>
              <a:rPr lang="es-ES" i="1" dirty="0" smtClean="0"/>
              <a:t>Si una palabra termina con </a:t>
            </a:r>
            <a:r>
              <a:rPr lang="es-ES" i="1" dirty="0" err="1" smtClean="0"/>
              <a:t>n,s</a:t>
            </a:r>
            <a:r>
              <a:rPr lang="es-ES" i="1" dirty="0" smtClean="0"/>
              <a:t>, o una vocal el golpe cae en la penúltima sílaba.</a:t>
            </a:r>
          </a:p>
          <a:p>
            <a:r>
              <a:rPr lang="es-ES" dirty="0" smtClean="0"/>
              <a:t>40. Regla #2 acento agudo: </a:t>
            </a:r>
            <a:r>
              <a:rPr lang="es-ES" i="1" dirty="0" smtClean="0"/>
              <a:t>Si una palabra termina en una consonante que no sea n o s el golpe cae en la última sílaba.</a:t>
            </a:r>
          </a:p>
          <a:p>
            <a:r>
              <a:rPr lang="es-ES" dirty="0" smtClean="0"/>
              <a:t>41. Regla #3 Excepción: </a:t>
            </a:r>
            <a:r>
              <a:rPr lang="es-ES" i="1" dirty="0" smtClean="0"/>
              <a:t>Tiene una tilde/acento escrito.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8130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Indicate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followings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 rule #1, 2, </a:t>
            </a:r>
            <a:r>
              <a:rPr lang="es-ES" dirty="0" err="1" smtClean="0"/>
              <a:t>or</a:t>
            </a:r>
            <a:r>
              <a:rPr lang="es-ES" dirty="0" smtClean="0"/>
              <a:t> 3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42. Ciudad #2</a:t>
            </a:r>
          </a:p>
          <a:p>
            <a:pPr marL="0" indent="0">
              <a:buNone/>
            </a:pPr>
            <a:r>
              <a:rPr lang="es-ES" dirty="0" smtClean="0"/>
              <a:t>43. Hombre </a:t>
            </a:r>
            <a:r>
              <a:rPr lang="es-ES" i="1" dirty="0" smtClean="0"/>
              <a:t>#1</a:t>
            </a:r>
          </a:p>
          <a:p>
            <a:pPr marL="0" indent="0">
              <a:buNone/>
            </a:pPr>
            <a:r>
              <a:rPr lang="es-ES" dirty="0" smtClean="0"/>
              <a:t>44. Mateo </a:t>
            </a:r>
            <a:r>
              <a:rPr lang="es-ES" i="1" dirty="0" smtClean="0"/>
              <a:t>#1</a:t>
            </a:r>
          </a:p>
          <a:p>
            <a:pPr marL="0" indent="0">
              <a:buNone/>
            </a:pPr>
            <a:r>
              <a:rPr lang="es-ES" dirty="0" smtClean="0"/>
              <a:t>45. Madrid </a:t>
            </a:r>
            <a:r>
              <a:rPr lang="es-ES" i="1" dirty="0" smtClean="0"/>
              <a:t>#2</a:t>
            </a:r>
          </a:p>
          <a:p>
            <a:pPr marL="0" indent="0">
              <a:buNone/>
            </a:pPr>
            <a:r>
              <a:rPr lang="es-ES" dirty="0" smtClean="0"/>
              <a:t>46. Comer </a:t>
            </a:r>
            <a:r>
              <a:rPr lang="es-ES" i="1" dirty="0" smtClean="0"/>
              <a:t>#2</a:t>
            </a:r>
          </a:p>
          <a:p>
            <a:pPr marL="0" indent="0">
              <a:buNone/>
            </a:pPr>
            <a:r>
              <a:rPr lang="es-ES" dirty="0" smtClean="0"/>
              <a:t>47. Teléfono </a:t>
            </a:r>
            <a:r>
              <a:rPr lang="es-ES" i="1" dirty="0" smtClean="0"/>
              <a:t>#3</a:t>
            </a:r>
          </a:p>
          <a:p>
            <a:pPr marL="0" indent="0">
              <a:buNone/>
            </a:pPr>
            <a:r>
              <a:rPr lang="es-ES" dirty="0" smtClean="0"/>
              <a:t>48. Instrucción </a:t>
            </a:r>
            <a:r>
              <a:rPr lang="es-ES" i="1" dirty="0" smtClean="0"/>
              <a:t>#3</a:t>
            </a:r>
          </a:p>
          <a:p>
            <a:pPr marL="0" indent="0">
              <a:buNone/>
            </a:pPr>
            <a:r>
              <a:rPr lang="es-ES" dirty="0" smtClean="0"/>
              <a:t>49. Instrucciones </a:t>
            </a:r>
            <a:r>
              <a:rPr lang="es-ES" i="1" dirty="0" smtClean="0"/>
              <a:t>#1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9243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Nombra 3 artistas y una cosa que aprendiste de ellos.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50.</a:t>
            </a:r>
          </a:p>
          <a:p>
            <a:pPr marL="0" indent="0">
              <a:buNone/>
            </a:pPr>
            <a:r>
              <a:rPr lang="es-ES" dirty="0" smtClean="0"/>
              <a:t>51.</a:t>
            </a:r>
          </a:p>
          <a:p>
            <a:pPr marL="0" indent="0">
              <a:buNone/>
            </a:pPr>
            <a:r>
              <a:rPr lang="es-ES" dirty="0" smtClean="0"/>
              <a:t>52.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82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Nombra 5 cosas que aprendiste de Perú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53.</a:t>
            </a:r>
          </a:p>
          <a:p>
            <a:pPr marL="0" indent="0">
              <a:buNone/>
            </a:pPr>
            <a:r>
              <a:rPr lang="es-ES" dirty="0" smtClean="0"/>
              <a:t>54.</a:t>
            </a:r>
          </a:p>
          <a:p>
            <a:pPr marL="0" indent="0">
              <a:buNone/>
            </a:pPr>
            <a:r>
              <a:rPr lang="es-ES" dirty="0" smtClean="0"/>
              <a:t>55.</a:t>
            </a:r>
          </a:p>
          <a:p>
            <a:pPr marL="0" indent="0">
              <a:buNone/>
            </a:pPr>
            <a:r>
              <a:rPr lang="es-ES" dirty="0" smtClean="0"/>
              <a:t>56.</a:t>
            </a:r>
          </a:p>
          <a:p>
            <a:pPr marL="0" indent="0">
              <a:buNone/>
            </a:pPr>
            <a:r>
              <a:rPr lang="es-ES" dirty="0" smtClean="0"/>
              <a:t>57.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652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438400" cy="1325563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s-ES" sz="2000" dirty="0" err="1" smtClean="0"/>
              <a:t>Fill</a:t>
            </a:r>
            <a:r>
              <a:rPr lang="es-ES" sz="2000" dirty="0" smtClean="0"/>
              <a:t> in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blanks</a:t>
            </a:r>
            <a:r>
              <a:rPr lang="es-ES" sz="2000" dirty="0" smtClean="0"/>
              <a:t> </a:t>
            </a:r>
            <a:r>
              <a:rPr lang="es-ES" sz="2000" dirty="0" err="1" smtClean="0"/>
              <a:t>with</a:t>
            </a:r>
            <a:r>
              <a:rPr lang="es-ES" sz="2000" dirty="0" smtClean="0"/>
              <a:t> </a:t>
            </a:r>
            <a:r>
              <a:rPr lang="es-ES" sz="2000" dirty="0" err="1" smtClean="0"/>
              <a:t>vocabulary</a:t>
            </a:r>
            <a:r>
              <a:rPr lang="es-ES" sz="2000" dirty="0" smtClean="0"/>
              <a:t> </a:t>
            </a:r>
            <a:r>
              <a:rPr lang="es-ES" sz="2000" dirty="0" err="1" smtClean="0"/>
              <a:t>from</a:t>
            </a:r>
            <a:r>
              <a:rPr lang="es-ES" sz="2000" dirty="0" smtClean="0"/>
              <a:t> el otoño</a:t>
            </a:r>
            <a:endParaRPr lang="es-E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2219325"/>
            <a:ext cx="11684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En el otoño muchas personas 57)___________como el golf, 58)_______, y 59)____________.Este viernes el tenis tiene </a:t>
            </a:r>
            <a:r>
              <a:rPr lang="es-ES" dirty="0" err="1" smtClean="0"/>
              <a:t>un______contra</a:t>
            </a:r>
            <a:r>
              <a:rPr lang="es-ES" dirty="0" smtClean="0"/>
              <a:t> de American </a:t>
            </a:r>
            <a:r>
              <a:rPr lang="es-ES" dirty="0" err="1" smtClean="0"/>
              <a:t>Fork</a:t>
            </a:r>
            <a:r>
              <a:rPr lang="es-ES" dirty="0" smtClean="0"/>
              <a:t>.  En la 60)_____________de </a:t>
            </a:r>
            <a:r>
              <a:rPr lang="es-ES" dirty="0" err="1" smtClean="0"/>
              <a:t>Timpview</a:t>
            </a:r>
            <a:r>
              <a:rPr lang="es-ES" dirty="0" smtClean="0"/>
              <a:t> tenemos las 61)_____________el 19-24 de octubre y a muchas familias les gusta 62)_______a Nueva York, California y a otros lugares para visitar a sus parientes o divertirse. El clima de Utah en el otoño es muy bonito y no hay muchos nubes(</a:t>
            </a:r>
            <a:r>
              <a:rPr lang="es-ES" dirty="0" err="1" smtClean="0"/>
              <a:t>clouds</a:t>
            </a:r>
            <a:r>
              <a:rPr lang="es-ES" dirty="0" smtClean="0"/>
              <a:t>). O en otras palabras, 63)___________. No hace mucho calor y 64) _______ y por eso muchas personas van a las montañas para 65) ________66)y__________. Para la Noche de Brujas muchas personas se disfrazan y van a fiestas.  En los árboles 67)________están cambiando de colores. En noviembre celebramos 68)_________________y es un día feriado.</a:t>
            </a: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0"/>
            <a:ext cx="38481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Escuela secundaria/la preparatoria</a:t>
            </a:r>
          </a:p>
          <a:p>
            <a:r>
              <a:rPr lang="es-ES" dirty="0" smtClean="0"/>
              <a:t>Ir de excursión</a:t>
            </a:r>
          </a:p>
          <a:p>
            <a:r>
              <a:rPr lang="es-ES" dirty="0" smtClean="0"/>
              <a:t>El fútbol americano</a:t>
            </a:r>
          </a:p>
          <a:p>
            <a:r>
              <a:rPr lang="es-ES" dirty="0" smtClean="0"/>
              <a:t>El tenis</a:t>
            </a:r>
          </a:p>
          <a:p>
            <a:r>
              <a:rPr lang="es-ES" dirty="0" smtClean="0"/>
              <a:t>El Día de Acción de gracias</a:t>
            </a:r>
          </a:p>
          <a:p>
            <a:r>
              <a:rPr lang="es-ES" dirty="0" smtClean="0"/>
              <a:t>Partido/juego</a:t>
            </a:r>
          </a:p>
          <a:p>
            <a:r>
              <a:rPr lang="es-ES" dirty="0" smtClean="0"/>
              <a:t>Las hojas</a:t>
            </a:r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5920740" y="-11231"/>
            <a:ext cx="2331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</a:t>
            </a:r>
            <a:r>
              <a:rPr lang="es-ES" dirty="0" smtClean="0"/>
              <a:t>campar</a:t>
            </a:r>
          </a:p>
          <a:p>
            <a:r>
              <a:rPr lang="es-ES" dirty="0"/>
              <a:t>v</a:t>
            </a:r>
            <a:r>
              <a:rPr lang="es-ES" dirty="0" smtClean="0"/>
              <a:t>iajar</a:t>
            </a:r>
          </a:p>
          <a:p>
            <a:r>
              <a:rPr lang="es-ES" dirty="0" smtClean="0"/>
              <a:t>El clima</a:t>
            </a:r>
          </a:p>
          <a:p>
            <a:r>
              <a:rPr lang="es-ES" dirty="0" smtClean="0"/>
              <a:t>está despejado</a:t>
            </a:r>
          </a:p>
          <a:p>
            <a:r>
              <a:rPr lang="es-ES" dirty="0"/>
              <a:t>v</a:t>
            </a:r>
            <a:r>
              <a:rPr lang="es-ES" dirty="0" smtClean="0"/>
              <a:t>acaciones del otoño</a:t>
            </a:r>
          </a:p>
          <a:p>
            <a:r>
              <a:rPr lang="es-ES" dirty="0"/>
              <a:t>p</a:t>
            </a:r>
            <a:r>
              <a:rPr lang="es-ES" dirty="0" smtClean="0"/>
              <a:t>racticar deportes</a:t>
            </a:r>
          </a:p>
          <a:p>
            <a:r>
              <a:rPr lang="es-ES" dirty="0" smtClean="0"/>
              <a:t>Está fresco</a:t>
            </a:r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5207000" y="2230421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practican deportes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09150" y="2195552"/>
            <a:ext cx="90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e</a:t>
            </a:r>
            <a:r>
              <a:rPr lang="es-ES" dirty="0" smtClean="0">
                <a:solidFill>
                  <a:srgbClr val="FF0000"/>
                </a:solidFill>
              </a:rPr>
              <a:t>l tenis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6000" y="2611738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e</a:t>
            </a:r>
            <a:r>
              <a:rPr lang="es-ES" dirty="0" smtClean="0">
                <a:solidFill>
                  <a:srgbClr val="FF0000"/>
                </a:solidFill>
              </a:rPr>
              <a:t>l fútbol americano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5900" y="2934712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e</a:t>
            </a:r>
            <a:r>
              <a:rPr lang="es-ES" dirty="0" smtClean="0">
                <a:solidFill>
                  <a:srgbClr val="FF0000"/>
                </a:solidFill>
              </a:rPr>
              <a:t>scuela secundaria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82100" y="2990340"/>
            <a:ext cx="264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v</a:t>
            </a:r>
            <a:r>
              <a:rPr lang="es-ES" dirty="0" smtClean="0">
                <a:solidFill>
                  <a:srgbClr val="FF0000"/>
                </a:solidFill>
              </a:rPr>
              <a:t>acaciones del otoño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08900" y="3359357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viajar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90560" y="4486421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e</a:t>
            </a:r>
            <a:r>
              <a:rPr lang="es-ES" dirty="0" smtClean="0">
                <a:solidFill>
                  <a:srgbClr val="FF0000"/>
                </a:solidFill>
              </a:rPr>
              <a:t>stá fresco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99300" y="490846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acampar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59900" y="4908465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ir de excursión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060" y="564644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l</a:t>
            </a:r>
            <a:r>
              <a:rPr lang="es-ES" dirty="0" smtClean="0">
                <a:solidFill>
                  <a:srgbClr val="FF0000"/>
                </a:solidFill>
              </a:rPr>
              <a:t>as hojas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7740" y="6039554"/>
            <a:ext cx="294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el Día de Acción de Gracias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9000" y="254452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partido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25700" y="4568021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está </a:t>
            </a:r>
            <a:r>
              <a:rPr lang="es-ES" dirty="0" err="1" smtClean="0">
                <a:solidFill>
                  <a:srgbClr val="FF0000"/>
                </a:solidFill>
              </a:rPr>
              <a:t>depejado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4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numbers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79800" cy="4351338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69) 972</a:t>
            </a:r>
          </a:p>
          <a:p>
            <a:pPr marL="0" indent="0">
              <a:buNone/>
            </a:pPr>
            <a:r>
              <a:rPr lang="es-ES" dirty="0" smtClean="0"/>
              <a:t>70)1.725 (1,725)</a:t>
            </a:r>
          </a:p>
          <a:p>
            <a:pPr marL="0" indent="0">
              <a:buNone/>
            </a:pPr>
            <a:r>
              <a:rPr lang="es-ES" dirty="0" smtClean="0"/>
              <a:t>71)15</a:t>
            </a:r>
          </a:p>
          <a:p>
            <a:pPr marL="0" indent="0">
              <a:buNone/>
            </a:pPr>
            <a:r>
              <a:rPr lang="es-ES" dirty="0" smtClean="0"/>
              <a:t>72) 18</a:t>
            </a:r>
          </a:p>
          <a:p>
            <a:pPr marL="0" indent="0">
              <a:buNone/>
            </a:pPr>
            <a:r>
              <a:rPr lang="es-ES" dirty="0" smtClean="0"/>
              <a:t>73) 1.000.000.</a:t>
            </a:r>
          </a:p>
          <a:p>
            <a:pPr marL="0" indent="0">
              <a:buNone/>
            </a:pPr>
            <a:r>
              <a:rPr lang="es-ES" dirty="0" smtClean="0"/>
              <a:t>74) 545</a:t>
            </a:r>
          </a:p>
          <a:p>
            <a:pPr marL="0" indent="0">
              <a:buNone/>
            </a:pPr>
            <a:r>
              <a:rPr lang="es-ES" dirty="0" smtClean="0"/>
              <a:t>75. 760</a:t>
            </a:r>
            <a:endParaRPr lang="es-E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825625"/>
            <a:ext cx="6781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69) Novecientos setenta y dos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70) mil setecientos veinticinco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71)quince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72) dieciocho o diez y ocho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73)  un millón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74) quinientos cuarenta y cinco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75.  setecientos sesenta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561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75</a:t>
            </a:r>
            <a:r>
              <a:rPr lang="es-ES" dirty="0" smtClean="0"/>
              <a:t> </a:t>
            </a:r>
            <a:r>
              <a:rPr lang="es-ES" dirty="0" smtClean="0"/>
              <a:t>preguntas x 2 = </a:t>
            </a:r>
            <a:r>
              <a:rPr lang="es-ES" dirty="0" smtClean="0"/>
              <a:t>150 </a:t>
            </a:r>
            <a:r>
              <a:rPr lang="es-ES" dirty="0" smtClean="0"/>
              <a:t>puntos totales</a:t>
            </a:r>
          </a:p>
        </p:txBody>
      </p:sp>
    </p:spTree>
    <p:extLst>
      <p:ext uri="{BB962C8B-B14F-4D97-AF65-F5344CB8AC3E}">
        <p14:creationId xmlns:p14="http://schemas.microsoft.com/office/powerpoint/2010/main" val="380113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82313" y="1364726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hablar</a:t>
            </a:r>
            <a:endParaRPr lang="en-US" sz="3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109437" y="201946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7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09437" y="334226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8.</a:t>
            </a:r>
            <a:endParaRPr lang="es-E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55124" y="497500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9.</a:t>
            </a:r>
            <a:endParaRPr lang="es-E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08372" y="1984505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10.</a:t>
            </a:r>
            <a:endParaRPr lang="es-E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35442" y="321222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11.</a:t>
            </a:r>
            <a:endParaRPr lang="es-E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214359" y="478874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12.</a:t>
            </a:r>
            <a:endParaRPr lang="es-E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8036" y="-29737"/>
            <a:ext cx="12072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300" dirty="0" smtClean="0"/>
              <a:t>escribe las </a:t>
            </a:r>
            <a:r>
              <a:rPr lang="es-ES" sz="3300" dirty="0"/>
              <a:t>terminaciones </a:t>
            </a:r>
            <a:r>
              <a:rPr lang="es-ES" sz="3300" dirty="0" smtClean="0"/>
              <a:t>correctas en el presente/ </a:t>
            </a:r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/>
              <a:t>the</a:t>
            </a:r>
            <a:r>
              <a:rPr lang="es-ES" sz="3300" dirty="0"/>
              <a:t> </a:t>
            </a:r>
            <a:r>
              <a:rPr lang="es-ES" sz="3300" dirty="0" err="1"/>
              <a:t>correct</a:t>
            </a:r>
            <a:r>
              <a:rPr lang="es-ES" sz="3300" dirty="0"/>
              <a:t> </a:t>
            </a:r>
            <a:r>
              <a:rPr lang="es-ES" sz="3300" dirty="0" smtClean="0"/>
              <a:t>presente tense </a:t>
            </a:r>
            <a:r>
              <a:rPr lang="es-ES" sz="3300" dirty="0" err="1" smtClean="0"/>
              <a:t>verb</a:t>
            </a:r>
            <a:r>
              <a:rPr lang="es-ES" sz="3300" dirty="0" smtClean="0"/>
              <a:t> </a:t>
            </a:r>
            <a:r>
              <a:rPr lang="es-ES" sz="3300" dirty="0" err="1"/>
              <a:t>endings</a:t>
            </a:r>
            <a:r>
              <a:rPr lang="es-ES" sz="3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60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4635"/>
            <a:ext cx="10515600" cy="3952327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13. He dances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14. Do </a:t>
            </a:r>
            <a:r>
              <a:rPr lang="es-ES" dirty="0" err="1" smtClean="0"/>
              <a:t>we</a:t>
            </a:r>
            <a:r>
              <a:rPr lang="es-ES" dirty="0" smtClean="0"/>
              <a:t> dance?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15. I </a:t>
            </a:r>
            <a:r>
              <a:rPr lang="es-ES" dirty="0" err="1" smtClean="0"/>
              <a:t>study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16. Do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?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17. 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speak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18. 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speak</a:t>
            </a:r>
            <a:r>
              <a:rPr lang="es-ES" dirty="0" smtClean="0"/>
              <a:t> English?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19. 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sing</a:t>
            </a:r>
            <a:endParaRPr lang="es-E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443236" y="431104"/>
            <a:ext cx="65570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err="1" smtClean="0"/>
              <a:t>Translate</a:t>
            </a:r>
            <a:r>
              <a:rPr lang="es-ES" sz="3300" dirty="0" smtClean="0"/>
              <a:t> </a:t>
            </a:r>
            <a:r>
              <a:rPr lang="es-ES" sz="3300" dirty="0" err="1" smtClean="0"/>
              <a:t>the</a:t>
            </a:r>
            <a:r>
              <a:rPr lang="es-ES" sz="3300" dirty="0" smtClean="0"/>
              <a:t> </a:t>
            </a:r>
            <a:r>
              <a:rPr lang="es-ES" sz="3300" dirty="0" err="1" smtClean="0"/>
              <a:t>following</a:t>
            </a:r>
            <a:r>
              <a:rPr lang="es-ES" sz="3300" dirty="0" smtClean="0"/>
              <a:t> </a:t>
            </a:r>
            <a:r>
              <a:rPr lang="es-ES" sz="3300" dirty="0" err="1" smtClean="0"/>
              <a:t>into</a:t>
            </a:r>
            <a:r>
              <a:rPr lang="es-ES" sz="3300" dirty="0" smtClean="0"/>
              <a:t> </a:t>
            </a:r>
            <a:r>
              <a:rPr lang="es-ES" sz="3300" dirty="0" err="1" smtClean="0"/>
              <a:t>Spanish</a:t>
            </a:r>
            <a:endParaRPr lang="es-ES" sz="3300" dirty="0"/>
          </a:p>
        </p:txBody>
      </p:sp>
    </p:spTree>
    <p:extLst>
      <p:ext uri="{BB962C8B-B14F-4D97-AF65-F5344CB8AC3E}">
        <p14:creationId xmlns:p14="http://schemas.microsoft.com/office/powerpoint/2010/main" val="5771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02924" y="1160624"/>
            <a:ext cx="2344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Verbos</a:t>
            </a:r>
            <a:r>
              <a:rPr lang="en-US" sz="3600" b="1" dirty="0" smtClean="0"/>
              <a:t> –</a:t>
            </a:r>
            <a:r>
              <a:rPr lang="en-US" sz="3600" b="1" dirty="0" err="1" smtClean="0"/>
              <a:t>er</a:t>
            </a:r>
            <a:r>
              <a:rPr lang="en-US" sz="3600" b="1" dirty="0" smtClean="0"/>
              <a:t> </a:t>
            </a:r>
            <a:endParaRPr lang="en-US" sz="36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08618" y="214350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20.</a:t>
            </a:r>
            <a:endParaRPr lang="es-E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08618" y="3358366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21.</a:t>
            </a:r>
            <a:endParaRPr lang="es-E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08618" y="474282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22.</a:t>
            </a:r>
            <a:endParaRPr lang="es-E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36803" y="218288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23.</a:t>
            </a:r>
            <a:endParaRPr lang="es-E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985403" y="3266028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24.</a:t>
            </a:r>
            <a:endParaRPr lang="es-E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61959" y="4741647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25.</a:t>
            </a:r>
            <a:endParaRPr lang="es-E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84236" y="0"/>
            <a:ext cx="12072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300" dirty="0" smtClean="0"/>
              <a:t>escribe las </a:t>
            </a:r>
            <a:r>
              <a:rPr lang="es-ES" sz="3300" dirty="0"/>
              <a:t>terminaciones </a:t>
            </a:r>
            <a:r>
              <a:rPr lang="es-ES" sz="3300" dirty="0" smtClean="0"/>
              <a:t>correctas en el presente/ </a:t>
            </a:r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/>
              <a:t>the</a:t>
            </a:r>
            <a:r>
              <a:rPr lang="es-ES" sz="3300" dirty="0"/>
              <a:t> </a:t>
            </a:r>
            <a:r>
              <a:rPr lang="es-ES" sz="3300" dirty="0" err="1"/>
              <a:t>correct</a:t>
            </a:r>
            <a:r>
              <a:rPr lang="es-ES" sz="3300" dirty="0"/>
              <a:t> </a:t>
            </a:r>
            <a:r>
              <a:rPr lang="es-ES" sz="3300" dirty="0" smtClean="0"/>
              <a:t>presente tense </a:t>
            </a:r>
            <a:r>
              <a:rPr lang="es-ES" sz="3300" dirty="0" err="1" smtClean="0"/>
              <a:t>verb</a:t>
            </a:r>
            <a:r>
              <a:rPr lang="es-ES" sz="3300" dirty="0" smtClean="0"/>
              <a:t> </a:t>
            </a:r>
            <a:r>
              <a:rPr lang="es-ES" sz="3300" dirty="0" err="1" smtClean="0"/>
              <a:t>endings</a:t>
            </a:r>
            <a:r>
              <a:rPr lang="es-ES" sz="3300" dirty="0" smtClean="0"/>
              <a:t> </a:t>
            </a:r>
            <a:r>
              <a:rPr lang="es-ES" sz="3300" dirty="0" err="1" smtClean="0"/>
              <a:t>for</a:t>
            </a:r>
            <a:r>
              <a:rPr lang="es-ES" sz="3300" dirty="0" smtClean="0"/>
              <a:t> </a:t>
            </a:r>
            <a:r>
              <a:rPr lang="es-ES" sz="3300" dirty="0" err="1" smtClean="0"/>
              <a:t>er</a:t>
            </a:r>
            <a:r>
              <a:rPr lang="es-ES" sz="3300" dirty="0" smtClean="0"/>
              <a:t> </a:t>
            </a:r>
            <a:endParaRPr lang="es-ES" sz="3300" dirty="0"/>
          </a:p>
        </p:txBody>
      </p:sp>
    </p:spTree>
    <p:extLst>
      <p:ext uri="{BB962C8B-B14F-4D97-AF65-F5344CB8AC3E}">
        <p14:creationId xmlns:p14="http://schemas.microsoft.com/office/powerpoint/2010/main" val="41840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194679" y="2246115"/>
            <a:ext cx="0" cy="372067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536218" y="3358366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97518" y="4674781"/>
            <a:ext cx="3337085" cy="16939"/>
          </a:xfrm>
          <a:prstGeom prst="line">
            <a:avLst/>
          </a:prstGeom>
          <a:ln w="412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402924" y="1160624"/>
            <a:ext cx="1378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comer</a:t>
            </a:r>
            <a:endParaRPr lang="en-US" sz="36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79536" y="252139"/>
            <a:ext cx="6824199" cy="600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dirty="0" err="1" smtClean="0"/>
              <a:t>Write</a:t>
            </a:r>
            <a:r>
              <a:rPr lang="es-ES" sz="3300" dirty="0" smtClean="0"/>
              <a:t> </a:t>
            </a:r>
            <a:r>
              <a:rPr lang="es-ES" sz="3300" dirty="0" err="1" smtClean="0"/>
              <a:t>the</a:t>
            </a:r>
            <a:r>
              <a:rPr lang="es-ES" sz="3300" dirty="0" smtClean="0"/>
              <a:t> </a:t>
            </a:r>
            <a:r>
              <a:rPr lang="es-ES" sz="3300" dirty="0" err="1" smtClean="0"/>
              <a:t>correct</a:t>
            </a:r>
            <a:r>
              <a:rPr lang="es-ES" sz="3300" dirty="0" smtClean="0"/>
              <a:t> </a:t>
            </a:r>
            <a:r>
              <a:rPr lang="es-ES" sz="3300" dirty="0" err="1" smtClean="0"/>
              <a:t>verb</a:t>
            </a:r>
            <a:r>
              <a:rPr lang="es-ES" sz="3300" dirty="0" smtClean="0"/>
              <a:t> </a:t>
            </a:r>
            <a:r>
              <a:rPr lang="es-ES" sz="3300" dirty="0" err="1" smtClean="0"/>
              <a:t>conjugation</a:t>
            </a:r>
            <a:endParaRPr lang="es-ES" sz="3300" dirty="0"/>
          </a:p>
        </p:txBody>
      </p:sp>
      <p:sp>
        <p:nvSpPr>
          <p:cNvPr id="8" name="TextBox 7"/>
          <p:cNvSpPr txBox="1"/>
          <p:nvPr/>
        </p:nvSpPr>
        <p:spPr>
          <a:xfrm>
            <a:off x="2266950" y="218570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26.</a:t>
            </a:r>
            <a:endParaRPr lang="es-E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66950" y="335412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27.</a:t>
            </a:r>
            <a:endParaRPr lang="es-E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65" y="469175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28.</a:t>
            </a:r>
            <a:endParaRPr lang="es-E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19159" y="210480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29.</a:t>
            </a:r>
            <a:endParaRPr lang="es-E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19159" y="3354122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30.</a:t>
            </a:r>
            <a:endParaRPr lang="es-E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38209" y="4691720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31.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19602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4635"/>
            <a:ext cx="10515600" cy="3952327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32.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</a:t>
            </a:r>
            <a:r>
              <a:rPr lang="es-ES" dirty="0" err="1" smtClean="0"/>
              <a:t>meat</a:t>
            </a:r>
            <a:r>
              <a:rPr lang="es-ES" dirty="0" smtClean="0"/>
              <a:t> (carne).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33.  Do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</a:t>
            </a:r>
            <a:r>
              <a:rPr lang="es-ES" dirty="0" err="1" smtClean="0"/>
              <a:t>meat</a:t>
            </a:r>
            <a:r>
              <a:rPr lang="es-ES" dirty="0" smtClean="0"/>
              <a:t>?</a:t>
            </a:r>
          </a:p>
          <a:p>
            <a:pPr marL="0" indent="0">
              <a:buNone/>
            </a:pPr>
            <a:r>
              <a:rPr lang="es-ES" dirty="0" smtClean="0"/>
              <a:t>34. I </a:t>
            </a:r>
            <a:r>
              <a:rPr lang="es-ES" dirty="0" err="1" smtClean="0"/>
              <a:t>drink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35.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she</a:t>
            </a:r>
            <a:r>
              <a:rPr lang="es-ES" dirty="0" smtClean="0"/>
              <a:t> </a:t>
            </a:r>
            <a:r>
              <a:rPr lang="es-ES" dirty="0" err="1" smtClean="0"/>
              <a:t>drink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?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36.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understand</a:t>
            </a:r>
            <a:r>
              <a:rPr lang="es-ES" dirty="0" smtClean="0"/>
              <a:t>.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37. 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understand</a:t>
            </a:r>
            <a:r>
              <a:rPr lang="es-ES" dirty="0" smtClean="0"/>
              <a:t> (tú). </a:t>
            </a:r>
            <a:endParaRPr lang="es-ES" i="1" dirty="0" smtClean="0"/>
          </a:p>
          <a:p>
            <a:pPr marL="0" indent="0">
              <a:buNone/>
            </a:pPr>
            <a:r>
              <a:rPr lang="es-ES" dirty="0" smtClean="0"/>
              <a:t>38. Michael </a:t>
            </a:r>
            <a:r>
              <a:rPr lang="es-ES" dirty="0" err="1" smtClean="0"/>
              <a:t>understands</a:t>
            </a:r>
            <a:r>
              <a:rPr lang="es-ES" dirty="0" smtClean="0"/>
              <a:t>.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9887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acentos: </a:t>
            </a:r>
            <a:r>
              <a:rPr lang="es-ES" dirty="0" err="1" smtClean="0"/>
              <a:t>Give</a:t>
            </a:r>
            <a:r>
              <a:rPr lang="es-ES" dirty="0" smtClean="0"/>
              <a:t> a </a:t>
            </a:r>
            <a:r>
              <a:rPr lang="es-ES" dirty="0" err="1" smtClean="0"/>
              <a:t>definition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 rules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39. Regla #1:</a:t>
            </a:r>
          </a:p>
          <a:p>
            <a:r>
              <a:rPr lang="es-ES" dirty="0" smtClean="0"/>
              <a:t>40. Regla #2:</a:t>
            </a:r>
          </a:p>
          <a:p>
            <a:r>
              <a:rPr lang="es-ES" dirty="0" smtClean="0"/>
              <a:t>41. Regla #3: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39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Indicate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followings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 </a:t>
            </a:r>
            <a:r>
              <a:rPr lang="es-ES" dirty="0" err="1" smtClean="0"/>
              <a:t>follow</a:t>
            </a:r>
            <a:r>
              <a:rPr lang="es-ES" dirty="0" smtClean="0"/>
              <a:t> rule #’s 1, 2, and 3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42. </a:t>
            </a:r>
            <a:r>
              <a:rPr lang="es-ES" dirty="0"/>
              <a:t>C</a:t>
            </a:r>
            <a:r>
              <a:rPr lang="es-ES" dirty="0" smtClean="0"/>
              <a:t>iudad</a:t>
            </a:r>
          </a:p>
          <a:p>
            <a:pPr marL="0" indent="0">
              <a:buNone/>
            </a:pPr>
            <a:r>
              <a:rPr lang="es-ES" dirty="0" smtClean="0"/>
              <a:t>43. Hombre</a:t>
            </a:r>
          </a:p>
          <a:p>
            <a:pPr marL="0" indent="0">
              <a:buNone/>
            </a:pPr>
            <a:r>
              <a:rPr lang="es-ES" dirty="0" smtClean="0"/>
              <a:t>44. Mateo</a:t>
            </a:r>
          </a:p>
          <a:p>
            <a:pPr marL="0" indent="0">
              <a:buNone/>
            </a:pPr>
            <a:r>
              <a:rPr lang="es-ES" dirty="0" smtClean="0"/>
              <a:t>45. Madrid</a:t>
            </a:r>
          </a:p>
          <a:p>
            <a:pPr marL="0" indent="0">
              <a:buNone/>
            </a:pPr>
            <a:r>
              <a:rPr lang="es-ES" dirty="0" smtClean="0"/>
              <a:t>46. Comer</a:t>
            </a:r>
          </a:p>
          <a:p>
            <a:pPr marL="0" indent="0">
              <a:buNone/>
            </a:pPr>
            <a:r>
              <a:rPr lang="es-ES" dirty="0" smtClean="0"/>
              <a:t>47. Teléfono</a:t>
            </a:r>
          </a:p>
          <a:p>
            <a:pPr marL="0" indent="0">
              <a:buNone/>
            </a:pPr>
            <a:r>
              <a:rPr lang="es-ES" dirty="0" smtClean="0"/>
              <a:t>48. Instrucción</a:t>
            </a:r>
          </a:p>
          <a:p>
            <a:pPr marL="0" indent="0">
              <a:buNone/>
            </a:pPr>
            <a:r>
              <a:rPr lang="es-ES" dirty="0" smtClean="0"/>
              <a:t>49. Instrucciones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29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11790</TotalTime>
  <Words>1271</Words>
  <Application>Microsoft Office PowerPoint</Application>
  <PresentationFormat>Widescreen</PresentationFormat>
  <Paragraphs>250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El presente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Los acentos: Give a definition of the following  rules</vt:lpstr>
      <vt:lpstr>Indicate which of the followings words follow rule #’s 1, 2, and 3</vt:lpstr>
      <vt:lpstr>Name three artists and one thing you learned about each of them.</vt:lpstr>
      <vt:lpstr>Name 5 things you learned about Perú</vt:lpstr>
      <vt:lpstr>Fill in the blanks with vocabulary from el otoño</vt:lpstr>
      <vt:lpstr>Write out the following numbers in spanish i.e. 230= doscientos treinta</vt:lpstr>
      <vt:lpstr>Respuestas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Los acentos: Give a definition of the following  rules in English or Spanish</vt:lpstr>
      <vt:lpstr>Indicate which of the followings words rule #1, 2, or 3</vt:lpstr>
      <vt:lpstr>Nombra 3 artistas y una cosa que aprendiste de ellos.</vt:lpstr>
      <vt:lpstr>Nombra 5 cosas que aprendiste de Perú</vt:lpstr>
      <vt:lpstr>Fill in the blanks with vocabulary from el otoño</vt:lpstr>
      <vt:lpstr>Write out the following numbers in spanish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Gutke</dc:creator>
  <cp:lastModifiedBy>todefault</cp:lastModifiedBy>
  <cp:revision>62</cp:revision>
  <dcterms:created xsi:type="dcterms:W3CDTF">2014-10-09T12:31:30Z</dcterms:created>
  <dcterms:modified xsi:type="dcterms:W3CDTF">2016-09-21T22:36:54Z</dcterms:modified>
</cp:coreProperties>
</file>