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60" r:id="rId5"/>
    <p:sldId id="269" r:id="rId6"/>
    <p:sldId id="261" r:id="rId7"/>
    <p:sldId id="270" r:id="rId8"/>
    <p:sldId id="268" r:id="rId9"/>
    <p:sldId id="262" r:id="rId10"/>
    <p:sldId id="271" r:id="rId11"/>
    <p:sldId id="258" r:id="rId12"/>
    <p:sldId id="259" r:id="rId13"/>
    <p:sldId id="267" r:id="rId14"/>
    <p:sldId id="273" r:id="rId15"/>
    <p:sldId id="263" r:id="rId16"/>
    <p:sldId id="272" r:id="rId17"/>
    <p:sldId id="274" r:id="rId18"/>
    <p:sldId id="275" r:id="rId19"/>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2" autoAdjust="0"/>
    <p:restoredTop sz="94660"/>
  </p:normalViewPr>
  <p:slideViewPr>
    <p:cSldViewPr snapToGrid="0">
      <p:cViewPr varScale="1">
        <p:scale>
          <a:sx n="66" d="100"/>
          <a:sy n="66" d="100"/>
        </p:scale>
        <p:origin x="21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s-E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s-ES"/>
          </a:p>
        </p:txBody>
      </p:sp>
      <p:sp>
        <p:nvSpPr>
          <p:cNvPr id="4" name="Date Placeholder 3"/>
          <p:cNvSpPr>
            <a:spLocks noGrp="1"/>
          </p:cNvSpPr>
          <p:nvPr>
            <p:ph type="dt" sz="half" idx="10"/>
          </p:nvPr>
        </p:nvSpPr>
        <p:spPr/>
        <p:txBody>
          <a:bodyPr/>
          <a:lstStyle/>
          <a:p>
            <a:fld id="{CCA487D0-8642-459A-87BD-785002AAF256}" type="datetimeFigureOut">
              <a:rPr lang="es-ES" smtClean="0"/>
              <a:t>01/08/2016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4196576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CCA487D0-8642-459A-87BD-785002AAF256}" type="datetimeFigureOut">
              <a:rPr lang="es-ES" smtClean="0"/>
              <a:t>01/08/2016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2621172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CCA487D0-8642-459A-87BD-785002AAF256}" type="datetimeFigureOut">
              <a:rPr lang="es-ES" smtClean="0"/>
              <a:t>01/08/2016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82167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10"/>
          </p:nvPr>
        </p:nvSpPr>
        <p:spPr/>
        <p:txBody>
          <a:bodyPr/>
          <a:lstStyle/>
          <a:p>
            <a:fld id="{CCA487D0-8642-459A-87BD-785002AAF256}" type="datetimeFigureOut">
              <a:rPr lang="es-ES" smtClean="0"/>
              <a:t>01/08/2016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958345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s-E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CA487D0-8642-459A-87BD-785002AAF256}" type="datetimeFigureOut">
              <a:rPr lang="es-ES" smtClean="0"/>
              <a:t>01/08/2016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3357797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Date Placeholder 4"/>
          <p:cNvSpPr>
            <a:spLocks noGrp="1"/>
          </p:cNvSpPr>
          <p:nvPr>
            <p:ph type="dt" sz="half" idx="10"/>
          </p:nvPr>
        </p:nvSpPr>
        <p:spPr/>
        <p:txBody>
          <a:bodyPr/>
          <a:lstStyle/>
          <a:p>
            <a:fld id="{CCA487D0-8642-459A-87BD-785002AAF256}" type="datetimeFigureOut">
              <a:rPr lang="es-ES" smtClean="0"/>
              <a:t>01/08/2016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3317475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s-E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7" name="Date Placeholder 6"/>
          <p:cNvSpPr>
            <a:spLocks noGrp="1"/>
          </p:cNvSpPr>
          <p:nvPr>
            <p:ph type="dt" sz="half" idx="10"/>
          </p:nvPr>
        </p:nvSpPr>
        <p:spPr/>
        <p:txBody>
          <a:bodyPr/>
          <a:lstStyle/>
          <a:p>
            <a:fld id="{CCA487D0-8642-459A-87BD-785002AAF256}" type="datetimeFigureOut">
              <a:rPr lang="es-ES" smtClean="0"/>
              <a:t>01/08/2016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2616877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Date Placeholder 2"/>
          <p:cNvSpPr>
            <a:spLocks noGrp="1"/>
          </p:cNvSpPr>
          <p:nvPr>
            <p:ph type="dt" sz="half" idx="10"/>
          </p:nvPr>
        </p:nvSpPr>
        <p:spPr/>
        <p:txBody>
          <a:bodyPr/>
          <a:lstStyle/>
          <a:p>
            <a:fld id="{CCA487D0-8642-459A-87BD-785002AAF256}" type="datetimeFigureOut">
              <a:rPr lang="es-ES" smtClean="0"/>
              <a:t>01/08/2016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3215233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A487D0-8642-459A-87BD-785002AAF256}" type="datetimeFigureOut">
              <a:rPr lang="es-ES" smtClean="0"/>
              <a:t>01/08/2016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26748319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487D0-8642-459A-87BD-785002AAF256}" type="datetimeFigureOut">
              <a:rPr lang="es-ES" smtClean="0"/>
              <a:t>01/08/2016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4207072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s-E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CA487D0-8642-459A-87BD-785002AAF256}" type="datetimeFigureOut">
              <a:rPr lang="es-ES" smtClean="0"/>
              <a:t>01/08/2016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13A10CFD-1828-49A2-A77B-C2FDEC0B6ED7}" type="slidenum">
              <a:rPr lang="es-ES" smtClean="0"/>
              <a:t>‹#›</a:t>
            </a:fld>
            <a:endParaRPr lang="es-ES"/>
          </a:p>
        </p:txBody>
      </p:sp>
    </p:spTree>
    <p:extLst>
      <p:ext uri="{BB962C8B-B14F-4D97-AF65-F5344CB8AC3E}">
        <p14:creationId xmlns:p14="http://schemas.microsoft.com/office/powerpoint/2010/main" val="2846434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s-E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A487D0-8642-459A-87BD-785002AAF256}" type="datetimeFigureOut">
              <a:rPr lang="es-ES" smtClean="0"/>
              <a:t>01/08/2016</a:t>
            </a:fld>
            <a:endParaRPr lang="es-E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A10CFD-1828-49A2-A77B-C2FDEC0B6ED7}" type="slidenum">
              <a:rPr lang="es-ES" smtClean="0"/>
              <a:t>‹#›</a:t>
            </a:fld>
            <a:endParaRPr lang="es-ES"/>
          </a:p>
        </p:txBody>
      </p:sp>
    </p:spTree>
    <p:extLst>
      <p:ext uri="{BB962C8B-B14F-4D97-AF65-F5344CB8AC3E}">
        <p14:creationId xmlns:p14="http://schemas.microsoft.com/office/powerpoint/2010/main" val="2286273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videos/Documental%20Compartir%20Jugando%202013%20-%20Fundaci&#243;n%20Tiempo%20de%20Juego.mp4" TargetMode="External"/><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en%20esto%20creo%20pdf.pdf" TargetMode="External"/><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videos/Actividades%20extraescolares%20para%20adolescentes%20-%20Cuarta%20Pared%20(Madrid).mp4" TargetMode="External"/><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http://tiempodejuego.org/fundacion/#!"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s-ES" dirty="0" smtClean="0"/>
              <a:t>Las comunidades educativas</a:t>
            </a:r>
            <a:endParaRPr lang="es-ES" dirty="0"/>
          </a:p>
        </p:txBody>
      </p:sp>
      <p:sp>
        <p:nvSpPr>
          <p:cNvPr id="3" name="Subtitle 2"/>
          <p:cNvSpPr>
            <a:spLocks noGrp="1"/>
          </p:cNvSpPr>
          <p:nvPr>
            <p:ph type="subTitle" idx="1"/>
          </p:nvPr>
        </p:nvSpPr>
        <p:spPr/>
        <p:txBody>
          <a:bodyPr/>
          <a:lstStyle/>
          <a:p>
            <a:r>
              <a:rPr lang="es-ES" dirty="0" smtClean="0"/>
              <a:t>Desarrollo del vocabulario</a:t>
            </a:r>
            <a:endParaRPr lang="es-ES" dirty="0"/>
          </a:p>
        </p:txBody>
      </p:sp>
    </p:spTree>
    <p:extLst>
      <p:ext uri="{BB962C8B-B14F-4D97-AF65-F5344CB8AC3E}">
        <p14:creationId xmlns:p14="http://schemas.microsoft.com/office/powerpoint/2010/main" val="8830410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3235" y="791848"/>
            <a:ext cx="4948378" cy="3943857"/>
          </a:xfrm>
          <a:prstGeom prst="rect">
            <a:avLst/>
          </a:prstGeom>
          <a:ln>
            <a:noFill/>
          </a:ln>
          <a:effectLst>
            <a:softEdge rad="112500"/>
          </a:effectLst>
        </p:spPr>
      </p:pic>
      <p:sp>
        <p:nvSpPr>
          <p:cNvPr id="3" name="TextBox 2">
            <a:hlinkClick r:id="rId3" action="ppaction://hlinkfile"/>
          </p:cNvPr>
          <p:cNvSpPr txBox="1"/>
          <p:nvPr/>
        </p:nvSpPr>
        <p:spPr>
          <a:xfrm>
            <a:off x="4885898" y="4831307"/>
            <a:ext cx="3152633" cy="646331"/>
          </a:xfrm>
          <a:prstGeom prst="rect">
            <a:avLst/>
          </a:prstGeom>
          <a:noFill/>
        </p:spPr>
        <p:txBody>
          <a:bodyPr wrap="square" rtlCol="0">
            <a:spAutoFit/>
          </a:bodyPr>
          <a:lstStyle/>
          <a:p>
            <a:pPr algn="ctr"/>
            <a:r>
              <a:rPr lang="es-ES" b="1" dirty="0" smtClean="0"/>
              <a:t>VIDEO TIEMPO DE JUEGO/COMPARTIR JUGANDO</a:t>
            </a:r>
            <a:endParaRPr lang="es-ES" b="1" dirty="0"/>
          </a:p>
        </p:txBody>
      </p:sp>
    </p:spTree>
    <p:extLst>
      <p:ext uri="{BB962C8B-B14F-4D97-AF65-F5344CB8AC3E}">
        <p14:creationId xmlns:p14="http://schemas.microsoft.com/office/powerpoint/2010/main" val="25483747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63442" y="110597"/>
            <a:ext cx="4508500" cy="584775"/>
          </a:xfrm>
          <a:prstGeom prst="rect">
            <a:avLst/>
          </a:prstGeom>
          <a:solidFill>
            <a:srgbClr val="FF9966"/>
          </a:solidFill>
        </p:spPr>
        <p:txBody>
          <a:bodyPr wrap="square" rtlCol="0">
            <a:spAutoFit/>
          </a:bodyPr>
          <a:lstStyle/>
          <a:p>
            <a:r>
              <a:rPr lang="es-ES" sz="3200" dirty="0" smtClean="0">
                <a:latin typeface="Baskerville Old Face" panose="02020602080505020303" pitchFamily="18" charset="0"/>
              </a:rPr>
              <a:t>Lecciones importantes</a:t>
            </a:r>
            <a:endParaRPr lang="es-ES" sz="3200" dirty="0">
              <a:latin typeface="Baskerville Old Face" panose="02020602080505020303" pitchFamily="18" charset="0"/>
            </a:endParaRPr>
          </a:p>
        </p:txBody>
      </p:sp>
      <p:sp>
        <p:nvSpPr>
          <p:cNvPr id="3" name="TextBox 2"/>
          <p:cNvSpPr txBox="1"/>
          <p:nvPr/>
        </p:nvSpPr>
        <p:spPr>
          <a:xfrm>
            <a:off x="123826" y="1019908"/>
            <a:ext cx="6837885" cy="5632311"/>
          </a:xfrm>
          <a:prstGeom prst="rect">
            <a:avLst/>
          </a:prstGeom>
          <a:noFill/>
        </p:spPr>
        <p:txBody>
          <a:bodyPr wrap="square" rtlCol="0">
            <a:spAutoFit/>
          </a:bodyPr>
          <a:lstStyle/>
          <a:p>
            <a:r>
              <a:rPr lang="es-ES" sz="2400" dirty="0" smtClean="0"/>
              <a:t>Piensa en una actividad  o experiencia extraescolar (</a:t>
            </a:r>
            <a:r>
              <a:rPr lang="es-ES" sz="2400" dirty="0" err="1" smtClean="0"/>
              <a:t>extracurricluar</a:t>
            </a:r>
            <a:r>
              <a:rPr lang="es-ES" sz="2400" dirty="0" smtClean="0"/>
              <a:t>)  en la que hayas aprendido (in </a:t>
            </a:r>
            <a:r>
              <a:rPr lang="es-ES" sz="2400" dirty="0" err="1" smtClean="0"/>
              <a:t>which</a:t>
            </a:r>
            <a:r>
              <a:rPr lang="es-ES" sz="2400" dirty="0" smtClean="0"/>
              <a:t> </a:t>
            </a:r>
            <a:r>
              <a:rPr lang="es-ES" sz="2400" dirty="0" err="1" smtClean="0"/>
              <a:t>you</a:t>
            </a:r>
            <a:r>
              <a:rPr lang="es-ES" sz="2400" dirty="0" smtClean="0"/>
              <a:t> have </a:t>
            </a:r>
            <a:r>
              <a:rPr lang="es-ES" sz="2400" dirty="0" err="1" smtClean="0"/>
              <a:t>learned</a:t>
            </a:r>
            <a:r>
              <a:rPr lang="es-ES" sz="2400" dirty="0" smtClean="0"/>
              <a:t>) lecciones importantes, bien sea (</a:t>
            </a:r>
            <a:r>
              <a:rPr lang="es-ES" sz="2400" dirty="0" err="1" smtClean="0"/>
              <a:t>may</a:t>
            </a:r>
            <a:r>
              <a:rPr lang="es-ES" sz="2400" dirty="0" smtClean="0"/>
              <a:t> </a:t>
            </a:r>
            <a:r>
              <a:rPr lang="es-ES" sz="2400" dirty="0" err="1" smtClean="0"/>
              <a:t>it</a:t>
            </a:r>
            <a:r>
              <a:rPr lang="es-ES" sz="2400" dirty="0" smtClean="0"/>
              <a:t> be) un club, un trabajo, una excursión (</a:t>
            </a:r>
            <a:r>
              <a:rPr lang="es-ES" sz="2400" dirty="0" err="1" smtClean="0"/>
              <a:t>excursion</a:t>
            </a:r>
            <a:r>
              <a:rPr lang="es-ES" sz="2400" dirty="0" smtClean="0"/>
              <a:t> </a:t>
            </a:r>
            <a:r>
              <a:rPr lang="es-ES" sz="2400" dirty="0" err="1" smtClean="0"/>
              <a:t>or</a:t>
            </a:r>
            <a:r>
              <a:rPr lang="es-ES" sz="2400" dirty="0" smtClean="0"/>
              <a:t> </a:t>
            </a:r>
            <a:r>
              <a:rPr lang="es-ES" sz="2400" dirty="0" err="1" smtClean="0"/>
              <a:t>outing</a:t>
            </a:r>
            <a:r>
              <a:rPr lang="es-ES" sz="2400" dirty="0" smtClean="0"/>
              <a:t>), o en algún lugar o situación. </a:t>
            </a:r>
            <a:r>
              <a:rPr lang="es-ES" sz="2400" b="1" dirty="0" smtClean="0"/>
              <a:t>Conversa con un[a] compañero[a] sobre estas dos preguntas:</a:t>
            </a:r>
          </a:p>
          <a:p>
            <a:r>
              <a:rPr lang="es-ES" sz="2400" dirty="0" smtClean="0"/>
              <a:t>Modelo: Llevo 8 años practicando tocar la viola. He aprendido que requiere mucha dedicación y paciencia, pero, a la vez, me ha traído mucha satisfacción……</a:t>
            </a:r>
          </a:p>
          <a:p>
            <a:endParaRPr lang="es-ES" sz="2400" dirty="0" smtClean="0"/>
          </a:p>
          <a:p>
            <a:pPr marL="342900" indent="-342900">
              <a:buAutoNum type="arabicParenR"/>
            </a:pPr>
            <a:r>
              <a:rPr lang="es-ES" sz="2400" dirty="0" smtClean="0"/>
              <a:t>¿Qué aprendiste?</a:t>
            </a:r>
          </a:p>
          <a:p>
            <a:pPr marL="342900" indent="-342900">
              <a:buAutoNum type="arabicParenR"/>
            </a:pPr>
            <a:r>
              <a:rPr lang="es-ES" sz="2400" dirty="0" smtClean="0"/>
              <a:t>¿Cómo han influido (have </a:t>
            </a:r>
            <a:r>
              <a:rPr lang="es-ES" sz="2400" dirty="0" err="1" smtClean="0"/>
              <a:t>influenced</a:t>
            </a:r>
            <a:r>
              <a:rPr lang="es-ES" sz="2400" dirty="0" smtClean="0"/>
              <a:t>) en tu vida esas lecciones?</a:t>
            </a:r>
            <a:endParaRPr lang="es-ES" sz="2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0840" y="1124680"/>
            <a:ext cx="2400363" cy="1552575"/>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4364" y="2677255"/>
            <a:ext cx="3756246" cy="1878123"/>
          </a:xfrm>
          <a:prstGeom prst="rect">
            <a:avLst/>
          </a:prstGeom>
          <a:ln>
            <a:noFill/>
          </a:ln>
          <a:effectLst>
            <a:softEdge rad="112500"/>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43833" y="1124681"/>
            <a:ext cx="2759430" cy="1552575"/>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3552" y="4644052"/>
            <a:ext cx="4089711" cy="2140282"/>
          </a:xfrm>
          <a:prstGeom prst="rect">
            <a:avLst/>
          </a:prstGeom>
          <a:ln>
            <a:noFill/>
          </a:ln>
          <a:effectLst>
            <a:softEdge rad="112500"/>
          </a:effectLst>
        </p:spPr>
      </p:pic>
    </p:spTree>
    <p:extLst>
      <p:ext uri="{BB962C8B-B14F-4D97-AF65-F5344CB8AC3E}">
        <p14:creationId xmlns:p14="http://schemas.microsoft.com/office/powerpoint/2010/main" val="2264629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37910" y="161518"/>
            <a:ext cx="5201089" cy="584775"/>
          </a:xfrm>
          <a:prstGeom prst="rect">
            <a:avLst/>
          </a:prstGeom>
          <a:noFill/>
        </p:spPr>
        <p:txBody>
          <a:bodyPr wrap="square" rtlCol="0">
            <a:spAutoFit/>
          </a:bodyPr>
          <a:lstStyle/>
          <a:p>
            <a:r>
              <a:rPr lang="es-ES" sz="3200" dirty="0" smtClean="0">
                <a:latin typeface="Baskerville Old Face" panose="02020602080505020303" pitchFamily="18" charset="0"/>
              </a:rPr>
              <a:t>Organizaciones Comunitarias</a:t>
            </a:r>
            <a:endParaRPr lang="es-ES" sz="3200" dirty="0">
              <a:latin typeface="Baskerville Old Face" panose="02020602080505020303" pitchFamily="18" charset="0"/>
            </a:endParaRPr>
          </a:p>
        </p:txBody>
      </p:sp>
      <p:sp>
        <p:nvSpPr>
          <p:cNvPr id="3" name="TextBox 2"/>
          <p:cNvSpPr txBox="1"/>
          <p:nvPr/>
        </p:nvSpPr>
        <p:spPr>
          <a:xfrm>
            <a:off x="104776" y="746293"/>
            <a:ext cx="7974699" cy="6001643"/>
          </a:xfrm>
          <a:prstGeom prst="rect">
            <a:avLst/>
          </a:prstGeom>
          <a:noFill/>
        </p:spPr>
        <p:txBody>
          <a:bodyPr wrap="square" rtlCol="0">
            <a:spAutoFit/>
          </a:bodyPr>
          <a:lstStyle/>
          <a:p>
            <a:r>
              <a:rPr lang="es-ES" sz="2400" dirty="0" smtClean="0"/>
              <a:t>En mesas , </a:t>
            </a:r>
            <a:r>
              <a:rPr lang="es-ES" sz="2400" b="1" dirty="0" smtClean="0"/>
              <a:t>hagan</a:t>
            </a:r>
            <a:r>
              <a:rPr lang="es-ES" sz="2400" dirty="0" smtClean="0"/>
              <a:t> (</a:t>
            </a:r>
            <a:r>
              <a:rPr lang="es-ES" sz="2400" dirty="0" err="1" smtClean="0"/>
              <a:t>make</a:t>
            </a:r>
            <a:r>
              <a:rPr lang="es-ES" sz="2400" dirty="0" smtClean="0"/>
              <a:t>/</a:t>
            </a:r>
            <a:r>
              <a:rPr lang="es-ES" sz="2400" dirty="0" err="1" smtClean="0"/>
              <a:t>command</a:t>
            </a:r>
            <a:r>
              <a:rPr lang="es-ES" sz="2400" dirty="0" smtClean="0"/>
              <a:t> </a:t>
            </a:r>
            <a:r>
              <a:rPr lang="es-ES" sz="2400" dirty="0" err="1" smtClean="0"/>
              <a:t>form</a:t>
            </a:r>
            <a:r>
              <a:rPr lang="es-ES" sz="2400" dirty="0" smtClean="0"/>
              <a:t>) una lista de organizaciones comunitarias que existen en su escuela o su comunidad, y que trabajan por el bienestar de los ciudadanos. Escojan 4 y para cada organización, contesten estas preguntas :</a:t>
            </a:r>
          </a:p>
          <a:p>
            <a:r>
              <a:rPr lang="es-ES" sz="2400" dirty="0" smtClean="0"/>
              <a:t>Modelo: Latinos en acción, Sub </a:t>
            </a:r>
            <a:r>
              <a:rPr lang="es-ES" sz="2400" dirty="0" err="1" smtClean="0"/>
              <a:t>for</a:t>
            </a:r>
            <a:r>
              <a:rPr lang="es-ES" sz="2400" dirty="0" smtClean="0"/>
              <a:t> Santa, el consejo escolar (</a:t>
            </a:r>
            <a:r>
              <a:rPr lang="es-ES" sz="2400" dirty="0" err="1" smtClean="0"/>
              <a:t>Student</a:t>
            </a:r>
            <a:r>
              <a:rPr lang="es-ES" sz="2400" dirty="0" err="1"/>
              <a:t>-</a:t>
            </a:r>
            <a:r>
              <a:rPr lang="es-ES" sz="2400" dirty="0" err="1" smtClean="0"/>
              <a:t>body</a:t>
            </a:r>
            <a:r>
              <a:rPr lang="es-ES" sz="2400" dirty="0" smtClean="0"/>
              <a:t> </a:t>
            </a:r>
            <a:r>
              <a:rPr lang="es-ES" sz="2400" dirty="0" err="1" smtClean="0"/>
              <a:t>Government</a:t>
            </a:r>
            <a:r>
              <a:rPr lang="es-ES" sz="2400" dirty="0" smtClean="0"/>
              <a:t>). El objetivo de Latinos en acción es……2) Jóvenes líderes latinos ayuda a otros latinos al….3) Ayuda mucho a los jóvenes latinos porque….4) Algunos ejemplos de nuestros proyectos más sobresalientes son…..</a:t>
            </a:r>
            <a:endParaRPr lang="es-ES" sz="2400" dirty="0"/>
          </a:p>
          <a:p>
            <a:pPr marL="342900" indent="-342900">
              <a:buAutoNum type="arabicPeriod"/>
            </a:pPr>
            <a:r>
              <a:rPr lang="es-ES" sz="2400" dirty="0" smtClean="0"/>
              <a:t>¿Cuál es su objetivo?</a:t>
            </a:r>
          </a:p>
          <a:p>
            <a:pPr marL="342900" indent="-342900">
              <a:buAutoNum type="arabicPeriod"/>
            </a:pPr>
            <a:r>
              <a:rPr lang="es-ES" sz="2400" dirty="0" smtClean="0"/>
              <a:t>¿Cómo contribuye su labor a la sociedad?</a:t>
            </a:r>
          </a:p>
          <a:p>
            <a:pPr marL="342900" indent="-342900">
              <a:buAutoNum type="arabicPeriod"/>
            </a:pPr>
            <a:r>
              <a:rPr lang="es-ES" sz="2400" dirty="0" smtClean="0"/>
              <a:t>¿A quiénes ayuda y cómo lo hace?</a:t>
            </a:r>
          </a:p>
          <a:p>
            <a:pPr marL="342900" indent="-342900">
              <a:buAutoNum type="arabicPeriod"/>
            </a:pPr>
            <a:r>
              <a:rPr lang="es-ES" sz="2400" dirty="0" smtClean="0"/>
              <a:t>Mencionen algunos ejemplos de sus proyectos más sobresalientes.</a:t>
            </a:r>
          </a:p>
          <a:p>
            <a:r>
              <a:rPr lang="es-ES" sz="2400" dirty="0" smtClean="0"/>
              <a:t>Ahora,  elijan un[a] representante de tu mesa compartir con la clase lo que aprendieron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91474" y="746293"/>
            <a:ext cx="3499563" cy="3495675"/>
          </a:xfrm>
          <a:prstGeom prst="rect">
            <a:avLst/>
          </a:prstGeom>
        </p:spPr>
      </p:pic>
      <p:sp>
        <p:nvSpPr>
          <p:cNvPr id="8" name="TextBox 7"/>
          <p:cNvSpPr txBox="1"/>
          <p:nvPr/>
        </p:nvSpPr>
        <p:spPr>
          <a:xfrm>
            <a:off x="8191474" y="4491393"/>
            <a:ext cx="3499563" cy="390525"/>
          </a:xfrm>
          <a:prstGeom prst="rect">
            <a:avLst/>
          </a:prstGeom>
          <a:pattFill prst="dkVert">
            <a:fgClr>
              <a:schemeClr val="accent1"/>
            </a:fgClr>
            <a:bgClr>
              <a:schemeClr val="bg1"/>
            </a:bgClr>
          </a:pattFill>
        </p:spPr>
        <p:txBody>
          <a:bodyPr wrap="square" rtlCol="0">
            <a:spAutoFit/>
          </a:bodyPr>
          <a:lstStyle/>
          <a:p>
            <a:endParaRPr lang="es-ES" dirty="0"/>
          </a:p>
        </p:txBody>
      </p:sp>
    </p:spTree>
    <p:extLst>
      <p:ext uri="{BB962C8B-B14F-4D97-AF65-F5344CB8AC3E}">
        <p14:creationId xmlns:p14="http://schemas.microsoft.com/office/powerpoint/2010/main" val="3572967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80430" y="518615"/>
            <a:ext cx="2879677" cy="1200329"/>
          </a:xfrm>
          <a:prstGeom prst="rect">
            <a:avLst/>
          </a:prstGeom>
          <a:noFill/>
        </p:spPr>
        <p:txBody>
          <a:bodyPr wrap="square" rtlCol="0">
            <a:spAutoFit/>
          </a:bodyPr>
          <a:lstStyle/>
          <a:p>
            <a:r>
              <a:rPr lang="es-ES" dirty="0" smtClean="0"/>
              <a:t>VOCAB FROM </a:t>
            </a:r>
            <a:r>
              <a:rPr lang="es-ES" dirty="0" err="1" smtClean="0"/>
              <a:t>BARRON’s</a:t>
            </a:r>
            <a:r>
              <a:rPr lang="es-ES" dirty="0" smtClean="0"/>
              <a:t> HERE and HAVE A SPEAKING ACTIVITY. DO THIS FOR EVERY LESSON</a:t>
            </a:r>
            <a:endParaRPr lang="es-ES" dirty="0"/>
          </a:p>
        </p:txBody>
      </p:sp>
    </p:spTree>
    <p:extLst>
      <p:ext uri="{BB962C8B-B14F-4D97-AF65-F5344CB8AC3E}">
        <p14:creationId xmlns:p14="http://schemas.microsoft.com/office/powerpoint/2010/main" val="3731816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29545" y="4388895"/>
            <a:ext cx="10085457" cy="2246769"/>
          </a:xfrm>
          <a:prstGeom prst="rect">
            <a:avLst/>
          </a:prstGeom>
          <a:noFill/>
        </p:spPr>
        <p:txBody>
          <a:bodyPr wrap="square" rtlCol="0">
            <a:spAutoFit/>
          </a:bodyPr>
          <a:lstStyle/>
          <a:p>
            <a:r>
              <a:rPr lang="es-ES" sz="2800" dirty="0" smtClean="0"/>
              <a:t>¿Qué palabras vienen a tu mente cuando piensas en la educación? Con los de tu mesa, escriban en un organizador gráfico los conceptos que les inspire el término &lt;&lt;educación&gt;&gt;. Luego compartan sus gráficos con los demás grupos y complétenlos con los nuevos conceptos que motive la conversación.</a:t>
            </a:r>
            <a:endParaRPr lang="es-ES" sz="2800" dirty="0"/>
          </a:p>
        </p:txBody>
      </p:sp>
      <p:sp>
        <p:nvSpPr>
          <p:cNvPr id="5" name="Oval 4"/>
          <p:cNvSpPr/>
          <p:nvPr/>
        </p:nvSpPr>
        <p:spPr>
          <a:xfrm>
            <a:off x="3653497" y="742461"/>
            <a:ext cx="2832100" cy="2667000"/>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7" name="Straight Connector 6"/>
          <p:cNvCxnSpPr/>
          <p:nvPr/>
        </p:nvCxnSpPr>
        <p:spPr>
          <a:xfrm flipV="1">
            <a:off x="6263004" y="1106099"/>
            <a:ext cx="436098" cy="267287"/>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6699102" y="1087328"/>
            <a:ext cx="2897945" cy="28134"/>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495734" y="589056"/>
            <a:ext cx="1716259" cy="461665"/>
          </a:xfrm>
          <a:prstGeom prst="rect">
            <a:avLst/>
          </a:prstGeom>
          <a:noFill/>
        </p:spPr>
        <p:txBody>
          <a:bodyPr wrap="square" rtlCol="0">
            <a:spAutoFit/>
          </a:bodyPr>
          <a:lstStyle/>
          <a:p>
            <a:r>
              <a:rPr lang="es-ES" sz="2400" dirty="0" smtClean="0"/>
              <a:t>La escuela</a:t>
            </a:r>
            <a:endParaRPr lang="es-ES" sz="2400" dirty="0"/>
          </a:p>
        </p:txBody>
      </p:sp>
      <p:sp>
        <p:nvSpPr>
          <p:cNvPr id="12" name="TextBox 11"/>
          <p:cNvSpPr txBox="1"/>
          <p:nvPr/>
        </p:nvSpPr>
        <p:spPr>
          <a:xfrm>
            <a:off x="3896360" y="1634978"/>
            <a:ext cx="2420034" cy="523220"/>
          </a:xfrm>
          <a:prstGeom prst="rect">
            <a:avLst/>
          </a:prstGeom>
          <a:noFill/>
        </p:spPr>
        <p:txBody>
          <a:bodyPr wrap="square" rtlCol="0">
            <a:spAutoFit/>
          </a:bodyPr>
          <a:lstStyle/>
          <a:p>
            <a:r>
              <a:rPr lang="es-ES" sz="2800" b="1" dirty="0" smtClean="0"/>
              <a:t>La educación</a:t>
            </a:r>
            <a:endParaRPr lang="es-ES" sz="2800" b="1" dirty="0"/>
          </a:p>
        </p:txBody>
      </p:sp>
      <p:cxnSp>
        <p:nvCxnSpPr>
          <p:cNvPr id="13" name="Straight Connector 12"/>
          <p:cNvCxnSpPr/>
          <p:nvPr/>
        </p:nvCxnSpPr>
        <p:spPr>
          <a:xfrm flipV="1">
            <a:off x="6481053" y="2010492"/>
            <a:ext cx="406643" cy="16274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6887696" y="1982572"/>
            <a:ext cx="2709351" cy="27920"/>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422046" y="1521097"/>
            <a:ext cx="355650" cy="229789"/>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6752492" y="1492962"/>
            <a:ext cx="2897945" cy="2813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6387122" y="2472182"/>
            <a:ext cx="3263315" cy="47282"/>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263004" y="2794724"/>
            <a:ext cx="384125" cy="225529"/>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6647129" y="2982830"/>
            <a:ext cx="3028513" cy="36058"/>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5" idx="5"/>
          </p:cNvCxnSpPr>
          <p:nvPr/>
        </p:nvCxnSpPr>
        <p:spPr>
          <a:xfrm>
            <a:off x="6070846" y="3018888"/>
            <a:ext cx="488801" cy="309344"/>
          </a:xfrm>
          <a:prstGeom prst="line">
            <a:avLst/>
          </a:prstGeom>
          <a:ln w="53975"/>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538740" y="3322421"/>
            <a:ext cx="3111697" cy="0"/>
          </a:xfrm>
          <a:prstGeom prst="line">
            <a:avLst/>
          </a:prstGeom>
          <a:ln w="53975"/>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638756" y="1165003"/>
            <a:ext cx="1125416" cy="369332"/>
          </a:xfrm>
          <a:prstGeom prst="rect">
            <a:avLst/>
          </a:prstGeom>
          <a:noFill/>
        </p:spPr>
        <p:txBody>
          <a:bodyPr wrap="square" rtlCol="0">
            <a:spAutoFit/>
          </a:bodyPr>
          <a:lstStyle/>
          <a:p>
            <a:r>
              <a:rPr lang="es-ES" dirty="0" smtClean="0"/>
              <a:t>??????</a:t>
            </a:r>
            <a:endParaRPr lang="es-ES" dirty="0"/>
          </a:p>
        </p:txBody>
      </p:sp>
      <p:sp>
        <p:nvSpPr>
          <p:cNvPr id="36" name="TextBox 35"/>
          <p:cNvSpPr txBox="1"/>
          <p:nvPr/>
        </p:nvSpPr>
        <p:spPr>
          <a:xfrm>
            <a:off x="7638756" y="1604188"/>
            <a:ext cx="1125416" cy="369332"/>
          </a:xfrm>
          <a:prstGeom prst="rect">
            <a:avLst/>
          </a:prstGeom>
          <a:noFill/>
        </p:spPr>
        <p:txBody>
          <a:bodyPr wrap="square" rtlCol="0">
            <a:spAutoFit/>
          </a:bodyPr>
          <a:lstStyle/>
          <a:p>
            <a:r>
              <a:rPr lang="es-ES" dirty="0" smtClean="0"/>
              <a:t>??????</a:t>
            </a:r>
            <a:endParaRPr lang="es-ES" dirty="0"/>
          </a:p>
        </p:txBody>
      </p:sp>
      <p:sp>
        <p:nvSpPr>
          <p:cNvPr id="37" name="TextBox 36"/>
          <p:cNvSpPr txBox="1"/>
          <p:nvPr/>
        </p:nvSpPr>
        <p:spPr>
          <a:xfrm>
            <a:off x="7638756" y="2055833"/>
            <a:ext cx="1125416" cy="369332"/>
          </a:xfrm>
          <a:prstGeom prst="rect">
            <a:avLst/>
          </a:prstGeom>
          <a:noFill/>
        </p:spPr>
        <p:txBody>
          <a:bodyPr wrap="square" rtlCol="0">
            <a:spAutoFit/>
          </a:bodyPr>
          <a:lstStyle/>
          <a:p>
            <a:r>
              <a:rPr lang="es-ES" dirty="0" smtClean="0"/>
              <a:t>??????</a:t>
            </a:r>
            <a:endParaRPr lang="es-ES" dirty="0"/>
          </a:p>
        </p:txBody>
      </p:sp>
      <p:sp>
        <p:nvSpPr>
          <p:cNvPr id="38" name="TextBox 37"/>
          <p:cNvSpPr txBox="1"/>
          <p:nvPr/>
        </p:nvSpPr>
        <p:spPr>
          <a:xfrm>
            <a:off x="7632943" y="2547122"/>
            <a:ext cx="1125416" cy="369332"/>
          </a:xfrm>
          <a:prstGeom prst="rect">
            <a:avLst/>
          </a:prstGeom>
          <a:noFill/>
        </p:spPr>
        <p:txBody>
          <a:bodyPr wrap="square" rtlCol="0">
            <a:spAutoFit/>
          </a:bodyPr>
          <a:lstStyle/>
          <a:p>
            <a:r>
              <a:rPr lang="es-ES" dirty="0" smtClean="0"/>
              <a:t>??????</a:t>
            </a:r>
            <a:endParaRPr lang="es-ES" dirty="0"/>
          </a:p>
        </p:txBody>
      </p:sp>
      <p:sp>
        <p:nvSpPr>
          <p:cNvPr id="39" name="TextBox 38"/>
          <p:cNvSpPr txBox="1"/>
          <p:nvPr/>
        </p:nvSpPr>
        <p:spPr>
          <a:xfrm>
            <a:off x="7679663" y="3015797"/>
            <a:ext cx="1125416" cy="369332"/>
          </a:xfrm>
          <a:prstGeom prst="rect">
            <a:avLst/>
          </a:prstGeom>
          <a:noFill/>
        </p:spPr>
        <p:txBody>
          <a:bodyPr wrap="square" rtlCol="0">
            <a:spAutoFit/>
          </a:bodyPr>
          <a:lstStyle/>
          <a:p>
            <a:r>
              <a:rPr lang="es-ES" dirty="0" smtClean="0"/>
              <a:t>??????</a:t>
            </a:r>
            <a:endParaRPr lang="es-ES" dirty="0"/>
          </a:p>
        </p:txBody>
      </p:sp>
      <p:sp>
        <p:nvSpPr>
          <p:cNvPr id="2" name="AutoShape 2" descr="Image result for penc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3" name="Picture 2"/>
          <p:cNvPicPr>
            <a:picLocks noChangeAspect="1"/>
          </p:cNvPicPr>
          <p:nvPr/>
        </p:nvPicPr>
        <p:blipFill>
          <a:blip r:embed="rId2"/>
          <a:stretch>
            <a:fillRect/>
          </a:stretch>
        </p:blipFill>
        <p:spPr>
          <a:xfrm>
            <a:off x="614780" y="406890"/>
            <a:ext cx="1885558" cy="942779"/>
          </a:xfrm>
          <a:prstGeom prst="rect">
            <a:avLst/>
          </a:prstGeom>
        </p:spPr>
      </p:pic>
    </p:spTree>
    <p:extLst>
      <p:ext uri="{BB962C8B-B14F-4D97-AF65-F5344CB8AC3E}">
        <p14:creationId xmlns:p14="http://schemas.microsoft.com/office/powerpoint/2010/main" val="10491747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85736" y="132943"/>
            <a:ext cx="4508500" cy="584775"/>
          </a:xfrm>
          <a:prstGeom prst="rect">
            <a:avLst/>
          </a:prstGeom>
          <a:noFill/>
        </p:spPr>
        <p:txBody>
          <a:bodyPr wrap="square" rtlCol="0">
            <a:spAutoFit/>
          </a:bodyPr>
          <a:lstStyle/>
          <a:p>
            <a:r>
              <a:rPr lang="es-ES" sz="3200" dirty="0" smtClean="0">
                <a:latin typeface="Baskerville Old Face" panose="02020602080505020303" pitchFamily="18" charset="0"/>
              </a:rPr>
              <a:t>EN ESTO CREO</a:t>
            </a:r>
            <a:endParaRPr lang="es-ES" sz="3200" dirty="0">
              <a:latin typeface="Baskerville Old Face" panose="02020602080505020303"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0080" y="1003300"/>
            <a:ext cx="7056120" cy="4876800"/>
          </a:xfrm>
          <a:prstGeom prst="rect">
            <a:avLst/>
          </a:prstGeom>
        </p:spPr>
      </p:pic>
      <p:sp>
        <p:nvSpPr>
          <p:cNvPr id="5" name="TextBox 4"/>
          <p:cNvSpPr txBox="1"/>
          <p:nvPr/>
        </p:nvSpPr>
        <p:spPr>
          <a:xfrm>
            <a:off x="8966200" y="3136900"/>
            <a:ext cx="2159000" cy="1631216"/>
          </a:xfrm>
          <a:prstGeom prst="rect">
            <a:avLst/>
          </a:prstGeom>
          <a:noFill/>
        </p:spPr>
        <p:txBody>
          <a:bodyPr wrap="square" rtlCol="0">
            <a:spAutoFit/>
          </a:bodyPr>
          <a:lstStyle/>
          <a:p>
            <a:r>
              <a:rPr lang="es-ES" sz="4800" b="1" dirty="0" smtClean="0">
                <a:solidFill>
                  <a:schemeClr val="accent2"/>
                </a:solidFill>
                <a:hlinkClick r:id="rId3" action="ppaction://hlinkfile"/>
              </a:rPr>
              <a:t>PDF</a:t>
            </a:r>
            <a:endParaRPr lang="es-ES" sz="4800" b="1" dirty="0" smtClean="0">
              <a:solidFill>
                <a:schemeClr val="accent2"/>
              </a:solidFill>
            </a:endParaRPr>
          </a:p>
          <a:p>
            <a:r>
              <a:rPr lang="es-ES" sz="3200" b="1" dirty="0" smtClean="0">
                <a:solidFill>
                  <a:schemeClr val="accent2"/>
                </a:solidFill>
              </a:rPr>
              <a:t>p.10-11</a:t>
            </a:r>
          </a:p>
          <a:p>
            <a:r>
              <a:rPr lang="es-ES" sz="2000" b="1" dirty="0" smtClean="0">
                <a:solidFill>
                  <a:schemeClr val="accent2"/>
                </a:solidFill>
              </a:rPr>
              <a:t>Imprimirlo</a:t>
            </a:r>
            <a:endParaRPr lang="es-ES" sz="2000" b="1" dirty="0">
              <a:solidFill>
                <a:schemeClr val="accent2"/>
              </a:solidFill>
            </a:endParaRPr>
          </a:p>
        </p:txBody>
      </p:sp>
    </p:spTree>
    <p:extLst>
      <p:ext uri="{BB962C8B-B14F-4D97-AF65-F5344CB8AC3E}">
        <p14:creationId xmlns:p14="http://schemas.microsoft.com/office/powerpoint/2010/main" val="4146530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400" y="0"/>
            <a:ext cx="10160000" cy="6740307"/>
          </a:xfrm>
          <a:prstGeom prst="rect">
            <a:avLst/>
          </a:prstGeom>
          <a:noFill/>
        </p:spPr>
        <p:txBody>
          <a:bodyPr wrap="square" rtlCol="0">
            <a:spAutoFit/>
          </a:bodyPr>
          <a:lstStyle/>
          <a:p>
            <a:r>
              <a:rPr lang="es-ES_tradnl" dirty="0"/>
              <a:t>L a </a:t>
            </a:r>
            <a:r>
              <a:rPr lang="es-ES_tradnl" dirty="0" smtClean="0"/>
              <a:t>educación </a:t>
            </a:r>
            <a:r>
              <a:rPr lang="es-ES_tradnl" dirty="0"/>
              <a:t>se ha convertido en la base de la productividad. Entramos al siglo xxi con una evidencia: el crecimiento económico depende de la calidad de la información y ésta de la calidad de la educación. El lugar privilegiado de la modernidad económica lo ocupan los creadores y productores de información, más que de productos materiales. […] La base de la desigualdad en América Latina es la exclusión del sistema educativo. La estabilidad política, los logros democráticos y el bienestar económico no se sostendrán sin un acceso creciente de la población a la educación. ¿Puede haber desarrollo cuando sólo el 50 por ciento de los latinoamericanos que inician la primaria, la terminan? ¿Puede haberlo cuando un maestro de escuela latinoamericano sólo gana cuatro mil dólares anuales, en tanto que su equivalente alemán o japonés percibe cincuenta mil dólares al año? Soluciones. Fortalecer la continuidad educativa, la cadena de pasos que impida los dramáticos vacíos que hoy se dan entre la educación básica y la educación para la tecnología y la informática. Fortalecer el magisterio. No es posible exigirle al maestro latinoamericano cada vez más labor y más responsabilidad, pero con salarios cada vez más mermados y con instrumentos de trabajo cada vez más escasos. El futuro de América Latina se ilumina cada vez que un maestro recibe mejor entrenamiento, mejora su estatus y aumenta su presencia social. Además, en el acelerado pero aún difícil proceso de democratización de nuestros países, el maestro tiene el derecho de todo ciudadano de participar en política, pero también tiene una obligación más exigente de ampliar en la clase el concepto de politización, más allá de la militancia partidista, pero no por la vía de una abdicación o un disimulo, sino mediante la inteligencia de que es en la escuela donde se implanta el concepto de politización, trasladándolo del concepto de poder sobre la gente al de poder con la gente. Hoy, la ampliación de la democracia en la escuela consiste en saber qué es el poder; cómo se distribuye entre individuos, grupos y comunidades; cómo se reparten los recursos de países ricos poblados por millones de pobres; y entender que la militancia ciudadana no se limita a los partidos, sino que se puede ejercer, efectivamente y en profundidad, desde la pertenencia a clase social, sexo, barrio, etnia o asociación. […] La base para todo ello es consolidar la identificación de nación y cultura. La nación es fuerte si encarna en su cultura. Es débil </a:t>
            </a:r>
            <a:endParaRPr lang="es-ES" dirty="0"/>
          </a:p>
        </p:txBody>
      </p:sp>
    </p:spTree>
    <p:extLst>
      <p:ext uri="{BB962C8B-B14F-4D97-AF65-F5344CB8AC3E}">
        <p14:creationId xmlns:p14="http://schemas.microsoft.com/office/powerpoint/2010/main" val="3921491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6068" y="104808"/>
            <a:ext cx="3418449" cy="584775"/>
          </a:xfrm>
          <a:prstGeom prst="rect">
            <a:avLst/>
          </a:prstGeom>
          <a:noFill/>
        </p:spPr>
        <p:txBody>
          <a:bodyPr wrap="square" rtlCol="0">
            <a:spAutoFit/>
          </a:bodyPr>
          <a:lstStyle/>
          <a:p>
            <a:r>
              <a:rPr lang="es-ES" sz="3200" dirty="0" smtClean="0">
                <a:latin typeface="Baskerville Old Face" panose="02020602080505020303" pitchFamily="18" charset="0"/>
              </a:rPr>
              <a:t>¿DE ACUERDO?</a:t>
            </a:r>
            <a:endParaRPr lang="es-ES" sz="3200" dirty="0">
              <a:latin typeface="Baskerville Old Face" panose="02020602080505020303" pitchFamily="18" charset="0"/>
            </a:endParaRPr>
          </a:p>
        </p:txBody>
      </p:sp>
      <p:sp>
        <p:nvSpPr>
          <p:cNvPr id="3" name="TextBox 2"/>
          <p:cNvSpPr txBox="1"/>
          <p:nvPr/>
        </p:nvSpPr>
        <p:spPr>
          <a:xfrm>
            <a:off x="309489" y="1505243"/>
            <a:ext cx="10860258" cy="5262979"/>
          </a:xfrm>
          <a:prstGeom prst="rect">
            <a:avLst/>
          </a:prstGeom>
          <a:noFill/>
        </p:spPr>
        <p:txBody>
          <a:bodyPr wrap="square" rtlCol="0">
            <a:spAutoFit/>
          </a:bodyPr>
          <a:lstStyle/>
          <a:p>
            <a:r>
              <a:rPr lang="es-ES" sz="2400" i="1" dirty="0" smtClean="0"/>
              <a:t>Instrucciones: Haciendo juego los colores (</a:t>
            </a:r>
            <a:r>
              <a:rPr lang="es-ES" sz="2400" i="1" dirty="0" err="1" smtClean="0"/>
              <a:t>matching</a:t>
            </a:r>
            <a:r>
              <a:rPr lang="es-ES" sz="2400" i="1" dirty="0" smtClean="0"/>
              <a:t> </a:t>
            </a:r>
            <a:r>
              <a:rPr lang="es-ES" sz="2400" i="1" dirty="0" err="1" smtClean="0"/>
              <a:t>the</a:t>
            </a:r>
            <a:r>
              <a:rPr lang="es-ES" sz="2400" i="1" dirty="0" smtClean="0"/>
              <a:t> </a:t>
            </a:r>
            <a:r>
              <a:rPr lang="es-ES" sz="2400" i="1" dirty="0" err="1" smtClean="0"/>
              <a:t>colors</a:t>
            </a:r>
            <a:r>
              <a:rPr lang="es-ES" sz="2400" i="1" dirty="0" smtClean="0"/>
              <a:t>) habla con el compañero[a] que te corresponda y lean las siguientes oraciones y decidan si están de acuerdo con ellas. Defiendan sus opiniones.</a:t>
            </a:r>
          </a:p>
          <a:p>
            <a:endParaRPr lang="es-ES" sz="2400" dirty="0" smtClean="0"/>
          </a:p>
          <a:p>
            <a:pPr marL="342900" indent="-342900">
              <a:buAutoNum type="arabicPeriod"/>
            </a:pPr>
            <a:r>
              <a:rPr lang="es-ES" sz="2400" dirty="0" smtClean="0"/>
              <a:t>La educación es el factor más determinante en el desarrollo de un individuo.</a:t>
            </a:r>
          </a:p>
          <a:p>
            <a:pPr marL="342900" indent="-342900">
              <a:buAutoNum type="arabicPeriod"/>
            </a:pPr>
            <a:r>
              <a:rPr lang="es-ES" sz="2400" dirty="0" smtClean="0"/>
              <a:t>Cuando todos disponemos de acceso libre a la educación, tenemos las mismas oportunidades para desarrollar nuestras capacidades.</a:t>
            </a:r>
          </a:p>
          <a:p>
            <a:pPr marL="342900" indent="-342900">
              <a:buAutoNum type="arabicPeriod"/>
            </a:pPr>
            <a:r>
              <a:rPr lang="es-ES" sz="2400" dirty="0" smtClean="0"/>
              <a:t>Los hijos de una familia pobre tienen mayor dificultad para conseguir una buena educación.</a:t>
            </a:r>
          </a:p>
          <a:p>
            <a:pPr marL="342900" indent="-342900">
              <a:buAutoNum type="arabicPeriod"/>
            </a:pPr>
            <a:r>
              <a:rPr lang="es-ES" sz="2400" dirty="0" smtClean="0"/>
              <a:t>Mientras más sube el precio de la educación universitaria (as </a:t>
            </a:r>
            <a:r>
              <a:rPr lang="es-ES" sz="2400" dirty="0" err="1" smtClean="0"/>
              <a:t>long</a:t>
            </a:r>
            <a:r>
              <a:rPr lang="es-ES" sz="2400" dirty="0" smtClean="0"/>
              <a:t> as </a:t>
            </a:r>
            <a:r>
              <a:rPr lang="es-ES" sz="2400" dirty="0" err="1" smtClean="0"/>
              <a:t>the</a:t>
            </a:r>
            <a:r>
              <a:rPr lang="es-ES" sz="2400" dirty="0" smtClean="0"/>
              <a:t> </a:t>
            </a:r>
            <a:r>
              <a:rPr lang="es-ES" sz="2400" dirty="0" err="1" smtClean="0"/>
              <a:t>price</a:t>
            </a:r>
            <a:r>
              <a:rPr lang="es-ES" sz="2400" dirty="0" smtClean="0"/>
              <a:t> of </a:t>
            </a:r>
            <a:r>
              <a:rPr lang="es-ES" sz="2400" dirty="0" err="1" smtClean="0"/>
              <a:t>an</a:t>
            </a:r>
            <a:r>
              <a:rPr lang="es-ES" sz="2400" dirty="0" smtClean="0"/>
              <a:t> </a:t>
            </a:r>
            <a:r>
              <a:rPr lang="es-ES" sz="2400" dirty="0" err="1" smtClean="0"/>
              <a:t>University</a:t>
            </a:r>
            <a:r>
              <a:rPr lang="es-ES" sz="2400" dirty="0" smtClean="0"/>
              <a:t> </a:t>
            </a:r>
            <a:r>
              <a:rPr lang="es-ES" sz="2400" dirty="0" err="1" smtClean="0"/>
              <a:t>education</a:t>
            </a:r>
            <a:r>
              <a:rPr lang="es-ES" sz="2400" dirty="0" smtClean="0"/>
              <a:t> </a:t>
            </a:r>
            <a:r>
              <a:rPr lang="es-ES" sz="2400" dirty="0" err="1" smtClean="0"/>
              <a:t>keeps</a:t>
            </a:r>
            <a:r>
              <a:rPr lang="es-ES" sz="2400" dirty="0" smtClean="0"/>
              <a:t> </a:t>
            </a:r>
            <a:r>
              <a:rPr lang="es-ES" sz="2400" dirty="0" err="1" smtClean="0"/>
              <a:t>going</a:t>
            </a:r>
            <a:r>
              <a:rPr lang="es-ES" sz="2400" dirty="0" smtClean="0"/>
              <a:t> up), más aumenta la desigualdad entre ricos y pobres (</a:t>
            </a:r>
            <a:r>
              <a:rPr lang="es-ES" sz="2400" dirty="0" err="1" smtClean="0"/>
              <a:t>the</a:t>
            </a:r>
            <a:r>
              <a:rPr lang="es-ES" sz="2400" dirty="0" smtClean="0"/>
              <a:t> more </a:t>
            </a:r>
            <a:r>
              <a:rPr lang="es-ES" sz="2400" dirty="0" err="1" smtClean="0"/>
              <a:t>disequality</a:t>
            </a:r>
            <a:r>
              <a:rPr lang="es-ES" sz="2400" dirty="0" smtClean="0"/>
              <a:t> </a:t>
            </a:r>
            <a:r>
              <a:rPr lang="es-ES" sz="2400" dirty="0" err="1" smtClean="0"/>
              <a:t>will</a:t>
            </a:r>
            <a:r>
              <a:rPr lang="es-ES" sz="2400" dirty="0" smtClean="0"/>
              <a:t> </a:t>
            </a:r>
            <a:r>
              <a:rPr lang="es-ES" sz="2400" dirty="0" err="1" smtClean="0"/>
              <a:t>increase</a:t>
            </a:r>
            <a:r>
              <a:rPr lang="es-ES" sz="2400" dirty="0" smtClean="0"/>
              <a:t>).</a:t>
            </a:r>
          </a:p>
          <a:p>
            <a:pPr marL="342900" indent="-342900">
              <a:buAutoNum type="arabicPeriod"/>
            </a:pPr>
            <a:r>
              <a:rPr lang="es-ES" sz="2400" dirty="0" smtClean="0"/>
              <a:t>Una persona dispuesta (</a:t>
            </a:r>
            <a:r>
              <a:rPr lang="es-ES" sz="2400" dirty="0" err="1" smtClean="0"/>
              <a:t>willing</a:t>
            </a:r>
            <a:r>
              <a:rPr lang="es-ES" sz="2400" dirty="0" smtClean="0"/>
              <a:t>) a esforzarse (</a:t>
            </a:r>
            <a:r>
              <a:rPr lang="es-ES" sz="2400" dirty="0" err="1" smtClean="0"/>
              <a:t>give</a:t>
            </a:r>
            <a:r>
              <a:rPr lang="es-ES" sz="2400" dirty="0" smtClean="0"/>
              <a:t> </a:t>
            </a:r>
            <a:r>
              <a:rPr lang="es-ES" sz="2400" dirty="0" err="1" smtClean="0"/>
              <a:t>an</a:t>
            </a:r>
            <a:r>
              <a:rPr lang="es-ES" sz="2400" dirty="0" smtClean="0"/>
              <a:t> </a:t>
            </a:r>
            <a:r>
              <a:rPr lang="es-ES" sz="2400" dirty="0" err="1" smtClean="0"/>
              <a:t>effort</a:t>
            </a:r>
            <a:r>
              <a:rPr lang="es-ES" sz="2400" dirty="0" smtClean="0"/>
              <a:t>) mucho puede conseguir una buena educación.</a:t>
            </a:r>
            <a:endParaRPr lang="es-ES" sz="2400" dirty="0"/>
          </a:p>
        </p:txBody>
      </p:sp>
      <p:sp>
        <p:nvSpPr>
          <p:cNvPr id="4" name="Oval 3"/>
          <p:cNvSpPr/>
          <p:nvPr/>
        </p:nvSpPr>
        <p:spPr>
          <a:xfrm>
            <a:off x="8394585" y="236238"/>
            <a:ext cx="464234" cy="44343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Oval 4"/>
          <p:cNvSpPr/>
          <p:nvPr/>
        </p:nvSpPr>
        <p:spPr>
          <a:xfrm>
            <a:off x="10353286" y="246152"/>
            <a:ext cx="464234" cy="44343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Oval 5"/>
          <p:cNvSpPr/>
          <p:nvPr/>
        </p:nvSpPr>
        <p:spPr>
          <a:xfrm>
            <a:off x="8906394" y="246152"/>
            <a:ext cx="464234" cy="4434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Oval 6"/>
          <p:cNvSpPr/>
          <p:nvPr/>
        </p:nvSpPr>
        <p:spPr>
          <a:xfrm>
            <a:off x="9861957" y="246152"/>
            <a:ext cx="464234" cy="4434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8" name="Straight Connector 7"/>
          <p:cNvCxnSpPr/>
          <p:nvPr/>
        </p:nvCxnSpPr>
        <p:spPr>
          <a:xfrm>
            <a:off x="9633047" y="136345"/>
            <a:ext cx="0" cy="643216"/>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53033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3194" y="1702191"/>
            <a:ext cx="4164037" cy="646331"/>
          </a:xfrm>
          <a:prstGeom prst="rect">
            <a:avLst/>
          </a:prstGeom>
          <a:noFill/>
        </p:spPr>
        <p:txBody>
          <a:bodyPr wrap="square" rtlCol="0">
            <a:spAutoFit/>
          </a:bodyPr>
          <a:lstStyle/>
          <a:p>
            <a:r>
              <a:rPr lang="es-ES" dirty="0" err="1" smtClean="0"/>
              <a:t>Print</a:t>
            </a:r>
            <a:r>
              <a:rPr lang="es-ES" dirty="0" smtClean="0"/>
              <a:t> </a:t>
            </a:r>
            <a:r>
              <a:rPr lang="es-ES" dirty="0" err="1" smtClean="0"/>
              <a:t>out</a:t>
            </a:r>
            <a:r>
              <a:rPr lang="es-ES" dirty="0" smtClean="0"/>
              <a:t> page 10 and 11 </a:t>
            </a:r>
            <a:r>
              <a:rPr lang="es-ES" dirty="0" err="1" smtClean="0"/>
              <a:t>or</a:t>
            </a:r>
            <a:r>
              <a:rPr lang="es-ES" dirty="0" smtClean="0"/>
              <a:t> use PDF file in </a:t>
            </a:r>
            <a:r>
              <a:rPr lang="es-ES" dirty="0" err="1" smtClean="0"/>
              <a:t>my</a:t>
            </a:r>
            <a:r>
              <a:rPr lang="es-ES" dirty="0" smtClean="0"/>
              <a:t> folder</a:t>
            </a:r>
            <a:endParaRPr lang="es-ES" dirty="0"/>
          </a:p>
        </p:txBody>
      </p:sp>
    </p:spTree>
    <p:extLst>
      <p:ext uri="{BB962C8B-B14F-4D97-AF65-F5344CB8AC3E}">
        <p14:creationId xmlns:p14="http://schemas.microsoft.com/office/powerpoint/2010/main" val="7793823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78797" y="0"/>
            <a:ext cx="4508500" cy="584775"/>
          </a:xfrm>
          <a:prstGeom prst="rect">
            <a:avLst/>
          </a:prstGeom>
          <a:solidFill>
            <a:schemeClr val="accent1"/>
          </a:solidFill>
        </p:spPr>
        <p:txBody>
          <a:bodyPr wrap="square" rtlCol="0">
            <a:spAutoFit/>
          </a:bodyPr>
          <a:lstStyle/>
          <a:p>
            <a:r>
              <a:rPr lang="es-ES" sz="3200" dirty="0" smtClean="0">
                <a:latin typeface="Baskerville Old Face" panose="02020602080505020303" pitchFamily="18" charset="0"/>
              </a:rPr>
              <a:t>¿Cuándo aprendes mejor?</a:t>
            </a:r>
            <a:endParaRPr lang="es-ES" sz="3200" dirty="0">
              <a:latin typeface="Baskerville Old Face" panose="0202060208050502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247722527"/>
              </p:ext>
            </p:extLst>
          </p:nvPr>
        </p:nvGraphicFramePr>
        <p:xfrm>
          <a:off x="0" y="1287262"/>
          <a:ext cx="11915334" cy="4815840"/>
        </p:xfrm>
        <a:graphic>
          <a:graphicData uri="http://schemas.openxmlformats.org/drawingml/2006/table">
            <a:tbl>
              <a:tblPr firstRow="1" bandRow="1">
                <a:tableStyleId>{AF606853-7671-496A-8E4F-DF71F8EC918B}</a:tableStyleId>
              </a:tblPr>
              <a:tblGrid>
                <a:gridCol w="3971778"/>
                <a:gridCol w="3971778"/>
                <a:gridCol w="3971778"/>
              </a:tblGrid>
              <a:tr h="812486">
                <a:tc>
                  <a:txBody>
                    <a:bodyPr/>
                    <a:lstStyle/>
                    <a:p>
                      <a:r>
                        <a:rPr lang="es-ES" sz="2800" b="1" dirty="0" smtClean="0"/>
                        <a:t>Asumo</a:t>
                      </a:r>
                      <a:r>
                        <a:rPr lang="es-ES" sz="2800" b="1" baseline="0" dirty="0" smtClean="0"/>
                        <a:t> un reto (</a:t>
                      </a:r>
                      <a:r>
                        <a:rPr lang="es-ES" sz="2800" b="1" baseline="0" dirty="0" err="1" smtClean="0"/>
                        <a:t>take</a:t>
                      </a:r>
                      <a:r>
                        <a:rPr lang="es-ES" sz="2800" b="1" baseline="0" dirty="0" smtClean="0"/>
                        <a:t> </a:t>
                      </a:r>
                      <a:r>
                        <a:rPr lang="es-ES" sz="2800" b="1" baseline="0" dirty="0" err="1" smtClean="0"/>
                        <a:t>on</a:t>
                      </a:r>
                      <a:r>
                        <a:rPr lang="es-ES" sz="2800" b="1" baseline="0" dirty="0" smtClean="0"/>
                        <a:t> a </a:t>
                      </a:r>
                      <a:r>
                        <a:rPr lang="es-ES" sz="2800" b="1" baseline="0" dirty="0" err="1" smtClean="0"/>
                        <a:t>challenge</a:t>
                      </a:r>
                      <a:r>
                        <a:rPr lang="es-ES" sz="2800" b="1" baseline="0" dirty="0" smtClean="0"/>
                        <a:t>)</a:t>
                      </a:r>
                      <a:endParaRPr lang="es-ES" sz="2800" b="1" dirty="0"/>
                    </a:p>
                  </a:txBody>
                  <a:tcPr>
                    <a:solidFill>
                      <a:schemeClr val="accent1"/>
                    </a:solidFill>
                  </a:tcPr>
                </a:tc>
                <a:tc>
                  <a:txBody>
                    <a:bodyPr/>
                    <a:lstStyle/>
                    <a:p>
                      <a:r>
                        <a:rPr lang="es-ES" sz="2800" b="1" dirty="0" smtClean="0"/>
                        <a:t>Entiendo la importancia del tema</a:t>
                      </a:r>
                      <a:endParaRPr lang="es-ES" sz="2800" b="1" dirty="0"/>
                    </a:p>
                  </a:txBody>
                  <a:tcPr>
                    <a:solidFill>
                      <a:schemeClr val="bg2">
                        <a:lumMod val="75000"/>
                      </a:schemeClr>
                    </a:solidFill>
                  </a:tcPr>
                </a:tc>
                <a:tc>
                  <a:txBody>
                    <a:bodyPr/>
                    <a:lstStyle/>
                    <a:p>
                      <a:r>
                        <a:rPr lang="es-ES" sz="2800" b="1" dirty="0" smtClean="0"/>
                        <a:t>Me siento (I </a:t>
                      </a:r>
                      <a:r>
                        <a:rPr lang="es-ES" sz="2800" b="1" dirty="0" err="1" smtClean="0"/>
                        <a:t>feel</a:t>
                      </a:r>
                      <a:r>
                        <a:rPr lang="es-ES" sz="2800" b="1" dirty="0" smtClean="0"/>
                        <a:t>) responsable de</a:t>
                      </a:r>
                      <a:r>
                        <a:rPr lang="es-ES" sz="2800" b="1" baseline="0" dirty="0" smtClean="0"/>
                        <a:t> otros </a:t>
                      </a:r>
                      <a:endParaRPr lang="es-ES" sz="2800" b="1" dirty="0"/>
                    </a:p>
                  </a:txBody>
                  <a:tcPr>
                    <a:solidFill>
                      <a:schemeClr val="accent1"/>
                    </a:solidFill>
                  </a:tcPr>
                </a:tc>
              </a:tr>
              <a:tr h="812486">
                <a:tc>
                  <a:txBody>
                    <a:bodyPr/>
                    <a:lstStyle/>
                    <a:p>
                      <a:r>
                        <a:rPr lang="es-ES" sz="2800" b="1" dirty="0" smtClean="0"/>
                        <a:t>Colaboro</a:t>
                      </a:r>
                      <a:r>
                        <a:rPr lang="es-ES" sz="2800" b="1" baseline="0" dirty="0" smtClean="0"/>
                        <a:t> con otros</a:t>
                      </a:r>
                      <a:endParaRPr lang="es-ES" sz="2800" b="1" dirty="0"/>
                    </a:p>
                  </a:txBody>
                  <a:tcPr>
                    <a:solidFill>
                      <a:schemeClr val="tx1"/>
                    </a:solidFill>
                  </a:tcPr>
                </a:tc>
                <a:tc>
                  <a:txBody>
                    <a:bodyPr/>
                    <a:lstStyle/>
                    <a:p>
                      <a:r>
                        <a:rPr lang="es-ES" sz="2800" b="1" dirty="0" smtClean="0"/>
                        <a:t>Estoy cómodo[a]</a:t>
                      </a:r>
                      <a:r>
                        <a:rPr lang="es-ES" sz="2800" b="1" baseline="0" dirty="0" smtClean="0"/>
                        <a:t> y relajado[a] (</a:t>
                      </a:r>
                      <a:r>
                        <a:rPr lang="es-ES" sz="2800" b="1" baseline="0" dirty="0" err="1" smtClean="0"/>
                        <a:t>Relaxed</a:t>
                      </a:r>
                      <a:r>
                        <a:rPr lang="es-ES" sz="2800" b="1" baseline="0" dirty="0" smtClean="0"/>
                        <a:t>)</a:t>
                      </a:r>
                      <a:endParaRPr lang="es-ES" sz="2800" b="1" dirty="0"/>
                    </a:p>
                  </a:txBody>
                  <a:tcPr>
                    <a:solidFill>
                      <a:schemeClr val="tx1"/>
                    </a:solidFill>
                  </a:tcPr>
                </a:tc>
                <a:tc>
                  <a:txBody>
                    <a:bodyPr/>
                    <a:lstStyle/>
                    <a:p>
                      <a:r>
                        <a:rPr lang="es-ES" sz="2800" b="1" dirty="0" smtClean="0"/>
                        <a:t>No estoy muy cómodo[a] (</a:t>
                      </a:r>
                      <a:r>
                        <a:rPr lang="es-ES" sz="2800" b="1" dirty="0" err="1" smtClean="0"/>
                        <a:t>comfortable</a:t>
                      </a:r>
                      <a:r>
                        <a:rPr lang="es-ES" sz="2800" b="1" dirty="0" smtClean="0"/>
                        <a:t>)</a:t>
                      </a:r>
                      <a:endParaRPr lang="es-ES" sz="2800" b="1" dirty="0"/>
                    </a:p>
                  </a:txBody>
                  <a:tcPr>
                    <a:solidFill>
                      <a:schemeClr val="tx1"/>
                    </a:solidFill>
                  </a:tcPr>
                </a:tc>
              </a:tr>
              <a:tr h="812486">
                <a:tc>
                  <a:txBody>
                    <a:bodyPr/>
                    <a:lstStyle/>
                    <a:p>
                      <a:r>
                        <a:rPr lang="es-ES" sz="2800" b="1" dirty="0" smtClean="0"/>
                        <a:t>Compito (compete) con otros</a:t>
                      </a:r>
                      <a:endParaRPr lang="es-ES" sz="2800" b="1" dirty="0"/>
                    </a:p>
                  </a:txBody>
                  <a:tcPr>
                    <a:solidFill>
                      <a:schemeClr val="accent1"/>
                    </a:solidFill>
                  </a:tcPr>
                </a:tc>
                <a:tc>
                  <a:txBody>
                    <a:bodyPr/>
                    <a:lstStyle/>
                    <a:p>
                      <a:r>
                        <a:rPr lang="es-ES" sz="2800" b="1" dirty="0" smtClean="0"/>
                        <a:t>Estoy interesado[a] y motivado[a]</a:t>
                      </a:r>
                      <a:endParaRPr lang="es-ES" sz="2800" b="1" dirty="0"/>
                    </a:p>
                  </a:txBody>
                  <a:tcPr>
                    <a:solidFill>
                      <a:schemeClr val="bg2">
                        <a:lumMod val="75000"/>
                      </a:schemeClr>
                    </a:solidFill>
                  </a:tcPr>
                </a:tc>
                <a:tc>
                  <a:txBody>
                    <a:bodyPr/>
                    <a:lstStyle/>
                    <a:p>
                      <a:r>
                        <a:rPr lang="es-ES" sz="2800" b="1" dirty="0" smtClean="0"/>
                        <a:t>Otros me animan (</a:t>
                      </a:r>
                      <a:r>
                        <a:rPr lang="es-ES" sz="2800" b="1" dirty="0" err="1" smtClean="0"/>
                        <a:t>encourage</a:t>
                      </a:r>
                      <a:r>
                        <a:rPr lang="es-ES" sz="2800" b="1" dirty="0" smtClean="0"/>
                        <a:t>)  a ser mejor</a:t>
                      </a:r>
                      <a:endParaRPr lang="es-ES" sz="2800" b="1" dirty="0"/>
                    </a:p>
                  </a:txBody>
                  <a:tcPr>
                    <a:solidFill>
                      <a:schemeClr val="accent1"/>
                    </a:solidFill>
                  </a:tcPr>
                </a:tc>
              </a:tr>
              <a:tr h="448419">
                <a:tc>
                  <a:txBody>
                    <a:bodyPr/>
                    <a:lstStyle/>
                    <a:p>
                      <a:r>
                        <a:rPr lang="es-ES" sz="2800" b="1" dirty="0" smtClean="0"/>
                        <a:t>Confío en mí mismo</a:t>
                      </a:r>
                      <a:endParaRPr lang="es-ES" sz="2800" b="1" dirty="0"/>
                    </a:p>
                  </a:txBody>
                  <a:tcPr>
                    <a:solidFill>
                      <a:schemeClr val="tx1"/>
                    </a:solidFill>
                  </a:tcPr>
                </a:tc>
                <a:tc>
                  <a:txBody>
                    <a:bodyPr/>
                    <a:lstStyle/>
                    <a:p>
                      <a:r>
                        <a:rPr lang="es-ES" sz="2800" b="1" dirty="0" smtClean="0"/>
                        <a:t>Hay un incentivo externo</a:t>
                      </a:r>
                      <a:endParaRPr lang="es-ES" sz="2800" b="1" dirty="0"/>
                    </a:p>
                  </a:txBody>
                  <a:tcPr>
                    <a:solidFill>
                      <a:schemeClr val="tx1"/>
                    </a:solidFill>
                  </a:tcPr>
                </a:tc>
                <a:tc>
                  <a:txBody>
                    <a:bodyPr/>
                    <a:lstStyle/>
                    <a:p>
                      <a:r>
                        <a:rPr lang="es-ES" sz="2800" b="1" dirty="0" smtClean="0"/>
                        <a:t>Puedo ser creativo[a]</a:t>
                      </a:r>
                      <a:endParaRPr lang="es-ES" sz="2800" b="1" dirty="0"/>
                    </a:p>
                  </a:txBody>
                  <a:tcPr>
                    <a:solidFill>
                      <a:schemeClr val="tx1"/>
                    </a:solidFill>
                  </a:tcPr>
                </a:tc>
              </a:tr>
              <a:tr h="812486">
                <a:tc>
                  <a:txBody>
                    <a:bodyPr/>
                    <a:lstStyle/>
                    <a:p>
                      <a:r>
                        <a:rPr lang="es-ES" sz="2800" b="1" dirty="0" smtClean="0"/>
                        <a:t>Estoy bajo presión (</a:t>
                      </a:r>
                      <a:r>
                        <a:rPr lang="es-ES" sz="2800" b="1" dirty="0" err="1" smtClean="0"/>
                        <a:t>under</a:t>
                      </a:r>
                      <a:r>
                        <a:rPr lang="es-ES" sz="2800" b="1" dirty="0" smtClean="0"/>
                        <a:t> </a:t>
                      </a:r>
                      <a:r>
                        <a:rPr lang="es-ES" sz="2800" b="1" dirty="0" err="1" smtClean="0"/>
                        <a:t>pressure</a:t>
                      </a:r>
                      <a:r>
                        <a:rPr lang="es-ES" sz="2800" b="1" dirty="0" smtClean="0"/>
                        <a:t>)</a:t>
                      </a:r>
                      <a:endParaRPr lang="es-ES" sz="2800" b="1" dirty="0"/>
                    </a:p>
                  </a:txBody>
                  <a:tcPr>
                    <a:solidFill>
                      <a:schemeClr val="accent1"/>
                    </a:solidFill>
                  </a:tcPr>
                </a:tc>
                <a:tc>
                  <a:txBody>
                    <a:bodyPr/>
                    <a:lstStyle/>
                    <a:p>
                      <a:r>
                        <a:rPr lang="es-ES" sz="2800" b="1" dirty="0" smtClean="0"/>
                        <a:t>La actividad es difícil para</a:t>
                      </a:r>
                      <a:r>
                        <a:rPr lang="es-ES" sz="2800" b="1" baseline="0" dirty="0" smtClean="0"/>
                        <a:t> mí</a:t>
                      </a:r>
                      <a:endParaRPr lang="es-ES" sz="2800" b="1" dirty="0"/>
                    </a:p>
                  </a:txBody>
                  <a:tcPr>
                    <a:solidFill>
                      <a:schemeClr val="bg2">
                        <a:lumMod val="75000"/>
                      </a:schemeClr>
                    </a:solidFill>
                  </a:tcPr>
                </a:tc>
                <a:tc>
                  <a:txBody>
                    <a:bodyPr/>
                    <a:lstStyle/>
                    <a:p>
                      <a:r>
                        <a:rPr lang="es-ES" sz="2800" b="1" dirty="0" smtClean="0"/>
                        <a:t>Tengo una experiencia nueva</a:t>
                      </a:r>
                      <a:endParaRPr lang="es-ES" sz="2800" b="1" dirty="0"/>
                    </a:p>
                  </a:txBody>
                  <a:tcPr>
                    <a:solidFill>
                      <a:schemeClr val="accent1"/>
                    </a:solidFill>
                  </a:tcPr>
                </a:tc>
              </a:tr>
              <a:tr h="445557">
                <a:tc>
                  <a:txBody>
                    <a:bodyPr/>
                    <a:lstStyle/>
                    <a:p>
                      <a:r>
                        <a:rPr lang="es-ES" sz="2800" b="1" dirty="0" smtClean="0"/>
                        <a:t>Me divierto</a:t>
                      </a:r>
                      <a:endParaRPr lang="es-ES" sz="2800" b="1" dirty="0"/>
                    </a:p>
                  </a:txBody>
                  <a:tcPr>
                    <a:solidFill>
                      <a:schemeClr val="tx1">
                        <a:lumMod val="95000"/>
                        <a:lumOff val="5000"/>
                      </a:schemeClr>
                    </a:solidFill>
                  </a:tcPr>
                </a:tc>
                <a:tc>
                  <a:txBody>
                    <a:bodyPr/>
                    <a:lstStyle/>
                    <a:p>
                      <a:r>
                        <a:rPr lang="es-ES" sz="2800" b="1" dirty="0" smtClean="0"/>
                        <a:t>La actividad es fácil</a:t>
                      </a:r>
                      <a:endParaRPr lang="es-ES" sz="2800" b="1" dirty="0"/>
                    </a:p>
                  </a:txBody>
                  <a:tcPr>
                    <a:solidFill>
                      <a:schemeClr val="tx1">
                        <a:lumMod val="95000"/>
                        <a:lumOff val="5000"/>
                      </a:schemeClr>
                    </a:solidFill>
                  </a:tcPr>
                </a:tc>
                <a:tc>
                  <a:txBody>
                    <a:bodyPr/>
                    <a:lstStyle/>
                    <a:p>
                      <a:r>
                        <a:rPr lang="es-ES" sz="2800" b="1" dirty="0" smtClean="0"/>
                        <a:t>Trabajo</a:t>
                      </a:r>
                      <a:r>
                        <a:rPr lang="es-ES" sz="2800" b="1" baseline="0" dirty="0" smtClean="0"/>
                        <a:t> solo[a]</a:t>
                      </a:r>
                      <a:endParaRPr lang="es-ES" sz="2800" b="1" dirty="0"/>
                    </a:p>
                  </a:txBody>
                  <a:tcPr>
                    <a:solidFill>
                      <a:schemeClr val="tx1">
                        <a:lumMod val="95000"/>
                        <a:lumOff val="5000"/>
                      </a:schemeClr>
                    </a:solidFill>
                  </a:tcPr>
                </a:tc>
              </a:tr>
            </a:tbl>
          </a:graphicData>
        </a:graphic>
      </p:graphicFrame>
      <p:sp>
        <p:nvSpPr>
          <p:cNvPr id="6" name="TextBox 5"/>
          <p:cNvSpPr txBox="1"/>
          <p:nvPr/>
        </p:nvSpPr>
        <p:spPr>
          <a:xfrm>
            <a:off x="0" y="695650"/>
            <a:ext cx="9848850" cy="584775"/>
          </a:xfrm>
          <a:prstGeom prst="rect">
            <a:avLst/>
          </a:prstGeom>
          <a:noFill/>
        </p:spPr>
        <p:txBody>
          <a:bodyPr wrap="square" rtlCol="0">
            <a:spAutoFit/>
          </a:bodyPr>
          <a:lstStyle/>
          <a:p>
            <a:r>
              <a:rPr lang="es-ES" sz="3200" dirty="0" smtClean="0">
                <a:latin typeface="Baskerville Old Face" panose="02020602080505020303" pitchFamily="18" charset="0"/>
              </a:rPr>
              <a:t>Aprendo mejor cuando…(tienen 30 segundos cada ronda)</a:t>
            </a:r>
            <a:endParaRPr lang="es-ES" sz="3200" dirty="0">
              <a:latin typeface="Baskerville Old Face" panose="02020602080505020303" pitchFamily="18" charset="0"/>
            </a:endParaRPr>
          </a:p>
        </p:txBody>
      </p:sp>
      <p:sp>
        <p:nvSpPr>
          <p:cNvPr id="7" name="Oval 6"/>
          <p:cNvSpPr/>
          <p:nvPr/>
        </p:nvSpPr>
        <p:spPr>
          <a:xfrm>
            <a:off x="1205994" y="6297048"/>
            <a:ext cx="464234" cy="44343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Oval 7"/>
          <p:cNvSpPr/>
          <p:nvPr/>
        </p:nvSpPr>
        <p:spPr>
          <a:xfrm>
            <a:off x="3164695" y="6306962"/>
            <a:ext cx="464234" cy="44343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Oval 8"/>
          <p:cNvSpPr/>
          <p:nvPr/>
        </p:nvSpPr>
        <p:spPr>
          <a:xfrm>
            <a:off x="1717803" y="6306962"/>
            <a:ext cx="464234" cy="4434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val 9"/>
          <p:cNvSpPr/>
          <p:nvPr/>
        </p:nvSpPr>
        <p:spPr>
          <a:xfrm>
            <a:off x="2673366" y="6306962"/>
            <a:ext cx="464234" cy="4434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Oval 10"/>
          <p:cNvSpPr/>
          <p:nvPr/>
        </p:nvSpPr>
        <p:spPr>
          <a:xfrm>
            <a:off x="10425320" y="6165787"/>
            <a:ext cx="464234" cy="44343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Oval 15"/>
          <p:cNvSpPr/>
          <p:nvPr/>
        </p:nvSpPr>
        <p:spPr>
          <a:xfrm>
            <a:off x="11033167" y="6175862"/>
            <a:ext cx="464234" cy="44343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Oval 16"/>
          <p:cNvSpPr/>
          <p:nvPr/>
        </p:nvSpPr>
        <p:spPr>
          <a:xfrm>
            <a:off x="9571496" y="6197155"/>
            <a:ext cx="464234" cy="4434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0" name="Straight Connector 19"/>
          <p:cNvCxnSpPr/>
          <p:nvPr/>
        </p:nvCxnSpPr>
        <p:spPr>
          <a:xfrm>
            <a:off x="2444456" y="6197155"/>
            <a:ext cx="0" cy="643216"/>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4983485" y="6248777"/>
            <a:ext cx="464234" cy="4434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Oval 24"/>
          <p:cNvSpPr/>
          <p:nvPr/>
        </p:nvSpPr>
        <p:spPr>
          <a:xfrm>
            <a:off x="7122886" y="6248778"/>
            <a:ext cx="464234" cy="443431"/>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Oval 25"/>
          <p:cNvSpPr/>
          <p:nvPr/>
        </p:nvSpPr>
        <p:spPr>
          <a:xfrm>
            <a:off x="5600930" y="6275754"/>
            <a:ext cx="464234" cy="443431"/>
          </a:xfrm>
          <a:prstGeom prst="ellipse">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cxnSp>
        <p:nvCxnSpPr>
          <p:cNvPr id="27" name="Straight Connector 26"/>
          <p:cNvCxnSpPr/>
          <p:nvPr/>
        </p:nvCxnSpPr>
        <p:spPr>
          <a:xfrm>
            <a:off x="10179343" y="6113619"/>
            <a:ext cx="0" cy="643216"/>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36517" y="6175862"/>
            <a:ext cx="0" cy="643216"/>
          </a:xfrm>
          <a:prstGeom prst="line">
            <a:avLst/>
          </a:prstGeom>
          <a:ln w="60325">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513137" y="6248778"/>
            <a:ext cx="464234" cy="443431"/>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0" name="Oval 29"/>
          <p:cNvSpPr/>
          <p:nvPr/>
        </p:nvSpPr>
        <p:spPr>
          <a:xfrm>
            <a:off x="8984457" y="6197155"/>
            <a:ext cx="464234" cy="443431"/>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1" name="TextBox 30"/>
          <p:cNvSpPr txBox="1"/>
          <p:nvPr/>
        </p:nvSpPr>
        <p:spPr>
          <a:xfrm>
            <a:off x="-20271" y="6387503"/>
            <a:ext cx="1135772" cy="369332"/>
          </a:xfrm>
          <a:prstGeom prst="rect">
            <a:avLst/>
          </a:prstGeom>
          <a:noFill/>
        </p:spPr>
        <p:txBody>
          <a:bodyPr wrap="square" rtlCol="0">
            <a:spAutoFit/>
          </a:bodyPr>
          <a:lstStyle/>
          <a:p>
            <a:r>
              <a:rPr lang="es-ES" dirty="0" smtClean="0"/>
              <a:t>1ª ronda</a:t>
            </a:r>
            <a:endParaRPr lang="es-ES" dirty="0"/>
          </a:p>
        </p:txBody>
      </p:sp>
      <p:sp>
        <p:nvSpPr>
          <p:cNvPr id="32" name="TextBox 31"/>
          <p:cNvSpPr txBox="1"/>
          <p:nvPr/>
        </p:nvSpPr>
        <p:spPr>
          <a:xfrm>
            <a:off x="3803408" y="6285826"/>
            <a:ext cx="1135772" cy="369332"/>
          </a:xfrm>
          <a:prstGeom prst="rect">
            <a:avLst/>
          </a:prstGeom>
          <a:noFill/>
        </p:spPr>
        <p:txBody>
          <a:bodyPr wrap="square" rtlCol="0">
            <a:spAutoFit/>
          </a:bodyPr>
          <a:lstStyle/>
          <a:p>
            <a:r>
              <a:rPr lang="es-ES" dirty="0" smtClean="0"/>
              <a:t>2ª ronda</a:t>
            </a:r>
            <a:endParaRPr lang="es-ES" dirty="0"/>
          </a:p>
        </p:txBody>
      </p:sp>
      <p:sp>
        <p:nvSpPr>
          <p:cNvPr id="33" name="TextBox 32"/>
          <p:cNvSpPr txBox="1"/>
          <p:nvPr/>
        </p:nvSpPr>
        <p:spPr>
          <a:xfrm>
            <a:off x="7836690" y="6234204"/>
            <a:ext cx="1135772" cy="369332"/>
          </a:xfrm>
          <a:prstGeom prst="rect">
            <a:avLst/>
          </a:prstGeom>
          <a:noFill/>
        </p:spPr>
        <p:txBody>
          <a:bodyPr wrap="square" rtlCol="0">
            <a:spAutoFit/>
          </a:bodyPr>
          <a:lstStyle/>
          <a:p>
            <a:r>
              <a:rPr lang="es-ES" dirty="0" smtClean="0"/>
              <a:t>3ª ronda</a:t>
            </a:r>
            <a:endParaRPr lang="es-ES" dirty="0"/>
          </a:p>
        </p:txBody>
      </p:sp>
    </p:spTree>
    <p:extLst>
      <p:ext uri="{BB962C8B-B14F-4D97-AF65-F5344CB8AC3E}">
        <p14:creationId xmlns:p14="http://schemas.microsoft.com/office/powerpoint/2010/main" val="2682995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03" y="730723"/>
            <a:ext cx="11554627" cy="5260643"/>
          </a:xfrm>
          <a:prstGeom prst="rect">
            <a:avLst/>
          </a:prstGeom>
        </p:spPr>
      </p:pic>
      <p:sp>
        <p:nvSpPr>
          <p:cNvPr id="5" name="TextBox 4">
            <a:hlinkClick r:id="rId3" action="ppaction://hlinkfile"/>
          </p:cNvPr>
          <p:cNvSpPr txBox="1"/>
          <p:nvPr/>
        </p:nvSpPr>
        <p:spPr>
          <a:xfrm>
            <a:off x="9663456" y="6097014"/>
            <a:ext cx="1432174" cy="584775"/>
          </a:xfrm>
          <a:prstGeom prst="rect">
            <a:avLst/>
          </a:prstGeom>
          <a:noFill/>
        </p:spPr>
        <p:txBody>
          <a:bodyPr wrap="square" rtlCol="0">
            <a:spAutoFit/>
          </a:bodyPr>
          <a:lstStyle/>
          <a:p>
            <a:r>
              <a:rPr lang="es-ES" sz="3200" dirty="0" smtClean="0">
                <a:latin typeface="Baskerville Old Face" panose="02020602080505020303" pitchFamily="18" charset="0"/>
              </a:rPr>
              <a:t>Video</a:t>
            </a:r>
            <a:endParaRPr lang="es-ES" sz="3200" dirty="0">
              <a:latin typeface="Baskerville Old Face" panose="02020602080505020303" pitchFamily="18" charset="0"/>
            </a:endParaRPr>
          </a:p>
        </p:txBody>
      </p:sp>
    </p:spTree>
    <p:extLst>
      <p:ext uri="{BB962C8B-B14F-4D97-AF65-F5344CB8AC3E}">
        <p14:creationId xmlns:p14="http://schemas.microsoft.com/office/powerpoint/2010/main" val="33628815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00136" y="146591"/>
            <a:ext cx="3383804" cy="1015663"/>
          </a:xfrm>
          <a:prstGeom prst="rect">
            <a:avLst/>
          </a:prstGeom>
          <a:noFill/>
        </p:spPr>
        <p:txBody>
          <a:bodyPr wrap="square" rtlCol="0">
            <a:spAutoFit/>
          </a:bodyPr>
          <a:lstStyle/>
          <a:p>
            <a:r>
              <a:rPr lang="es-ES" sz="6000" dirty="0" smtClean="0">
                <a:latin typeface="Baskerville Old Face" panose="02020602080505020303" pitchFamily="18" charset="0"/>
              </a:rPr>
              <a:t>Lectura</a:t>
            </a:r>
            <a:endParaRPr lang="es-ES" sz="6000" dirty="0">
              <a:latin typeface="Baskerville Old Face" panose="02020602080505020303"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1967" y="365754"/>
            <a:ext cx="2857500" cy="2543175"/>
          </a:xfrm>
          <a:prstGeom prst="rect">
            <a:avLst/>
          </a:prstGeom>
          <a:ln>
            <a:noFill/>
          </a:ln>
          <a:effectLst>
            <a:softEdge rad="112500"/>
          </a:effec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962" y="365754"/>
            <a:ext cx="4263219" cy="3197414"/>
          </a:xfrm>
          <a:prstGeom prst="rect">
            <a:avLst/>
          </a:prstGeom>
          <a:ln>
            <a:noFill/>
          </a:ln>
          <a:effectLst>
            <a:softEdge rad="112500"/>
          </a:effectLst>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090" y="3224374"/>
            <a:ext cx="5845608" cy="3897072"/>
          </a:xfrm>
          <a:prstGeom prst="rect">
            <a:avLst/>
          </a:prstGeom>
          <a:ln>
            <a:noFill/>
          </a:ln>
          <a:effectLst>
            <a:softEdge rad="112500"/>
          </a:effectLst>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82711" y="4172552"/>
            <a:ext cx="4775507" cy="2685448"/>
          </a:xfrm>
          <a:prstGeom prst="rect">
            <a:avLst/>
          </a:prstGeom>
          <a:ln>
            <a:noFill/>
          </a:ln>
          <a:effectLst>
            <a:softEdge rad="112500"/>
          </a:effectLst>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87013" y="1418178"/>
            <a:ext cx="2540856" cy="2540856"/>
          </a:xfrm>
          <a:prstGeom prst="rect">
            <a:avLst/>
          </a:prstGeom>
        </p:spPr>
      </p:pic>
    </p:spTree>
    <p:extLst>
      <p:ext uri="{BB962C8B-B14F-4D97-AF65-F5344CB8AC3E}">
        <p14:creationId xmlns:p14="http://schemas.microsoft.com/office/powerpoint/2010/main" val="35188611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b="1" dirty="0" smtClean="0">
                <a:solidFill>
                  <a:schemeClr val="accent2"/>
                </a:solidFill>
              </a:rPr>
              <a:t>PRELECTURA</a:t>
            </a:r>
            <a:endParaRPr lang="es-ES" b="1" dirty="0">
              <a:solidFill>
                <a:schemeClr val="accent2"/>
              </a:solidFill>
            </a:endParaRPr>
          </a:p>
        </p:txBody>
      </p:sp>
      <p:sp>
        <p:nvSpPr>
          <p:cNvPr id="3" name="Content Placeholder 2"/>
          <p:cNvSpPr>
            <a:spLocks noGrp="1"/>
          </p:cNvSpPr>
          <p:nvPr>
            <p:ph sz="half" idx="1"/>
          </p:nvPr>
        </p:nvSpPr>
        <p:spPr/>
        <p:txBody>
          <a:bodyPr/>
          <a:lstStyle/>
          <a:p>
            <a:r>
              <a:rPr lang="es-ES" dirty="0" smtClean="0"/>
              <a:t>¿Qué es la organización </a:t>
            </a:r>
            <a:r>
              <a:rPr lang="es-ES" i="1" dirty="0" smtClean="0"/>
              <a:t>Tiempo de Juego </a:t>
            </a:r>
            <a:r>
              <a:rPr lang="es-ES" dirty="0" smtClean="0"/>
              <a:t>y cuál es su meta?</a:t>
            </a:r>
          </a:p>
          <a:p>
            <a:r>
              <a:rPr lang="es-ES" dirty="0" smtClean="0"/>
              <a:t>¿Dónde y cómo dio inicio (</a:t>
            </a:r>
            <a:r>
              <a:rPr lang="es-ES" dirty="0" err="1" smtClean="0"/>
              <a:t>where</a:t>
            </a:r>
            <a:r>
              <a:rPr lang="es-ES" dirty="0" smtClean="0"/>
              <a:t> and </a:t>
            </a:r>
            <a:r>
              <a:rPr lang="es-ES" dirty="0" err="1" smtClean="0"/>
              <a:t>how</a:t>
            </a:r>
            <a:r>
              <a:rPr lang="es-ES" dirty="0" smtClean="0"/>
              <a:t> </a:t>
            </a:r>
            <a:r>
              <a:rPr lang="es-ES" dirty="0" err="1" smtClean="0"/>
              <a:t>did</a:t>
            </a:r>
            <a:r>
              <a:rPr lang="es-ES" dirty="0" smtClean="0"/>
              <a:t> </a:t>
            </a:r>
            <a:r>
              <a:rPr lang="es-ES" dirty="0" err="1" smtClean="0"/>
              <a:t>it</a:t>
            </a:r>
            <a:r>
              <a:rPr lang="es-ES" dirty="0" smtClean="0"/>
              <a:t> </a:t>
            </a:r>
            <a:r>
              <a:rPr lang="es-ES" dirty="0" err="1" smtClean="0"/>
              <a:t>start</a:t>
            </a:r>
            <a:r>
              <a:rPr lang="es-ES" dirty="0" smtClean="0"/>
              <a:t>)?</a:t>
            </a:r>
          </a:p>
          <a:p>
            <a:r>
              <a:rPr lang="es-ES" dirty="0" smtClean="0"/>
              <a:t>¿Cómo les decía los demás a los que les ayudaba/enseñaba?</a:t>
            </a:r>
          </a:p>
          <a:p>
            <a:r>
              <a:rPr lang="es-ES" dirty="0" smtClean="0"/>
              <a:t>¿Cuál era el problema que tenían los niños?</a:t>
            </a:r>
            <a:endParaRPr lang="es-E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628275" y="774748"/>
            <a:ext cx="4351338" cy="4351338"/>
          </a:xfrm>
        </p:spPr>
      </p:pic>
    </p:spTree>
    <p:extLst>
      <p:ext uri="{BB962C8B-B14F-4D97-AF65-F5344CB8AC3E}">
        <p14:creationId xmlns:p14="http://schemas.microsoft.com/office/powerpoint/2010/main" val="4153486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421" y="108089"/>
            <a:ext cx="11505062" cy="7171194"/>
          </a:xfrm>
          <a:prstGeom prst="rect">
            <a:avLst/>
          </a:prstGeom>
          <a:noFill/>
        </p:spPr>
        <p:txBody>
          <a:bodyPr wrap="square" rtlCol="0">
            <a:spAutoFit/>
          </a:bodyPr>
          <a:lstStyle/>
          <a:p>
            <a:r>
              <a:rPr lang="es-ES_tradnl" sz="2000" b="1" dirty="0" smtClean="0"/>
              <a:t>ALGO DE HISTORIA… ES TIEMPO DE JUEGO</a:t>
            </a:r>
          </a:p>
          <a:p>
            <a:r>
              <a:rPr lang="es-ES_tradnl" sz="2000" dirty="0" smtClean="0"/>
              <a:t>En la forma tan natural y espontánea como nació Tiempo de Juego se puede entrever su esencia. Lo primero fue un balón de futbol, un grupo de voluntarios con buenas intenciones y una comunidad de niños y niñas en Altos de </a:t>
            </a:r>
            <a:r>
              <a:rPr lang="es-ES_tradnl" sz="2000" dirty="0" err="1" smtClean="0"/>
              <a:t>Cazucá</a:t>
            </a:r>
            <a:r>
              <a:rPr lang="es-ES_tradnl" sz="2000" dirty="0" smtClean="0"/>
              <a:t> (municipio de Soacha) a quienes la </a:t>
            </a:r>
            <a:r>
              <a:rPr lang="es-ES_tradnl" sz="2000" b="1" dirty="0" smtClean="0"/>
              <a:t>propuesta</a:t>
            </a:r>
            <a:r>
              <a:rPr lang="es-ES_tradnl" sz="2000" dirty="0" smtClean="0"/>
              <a:t> (</a:t>
            </a:r>
            <a:r>
              <a:rPr lang="es-ES_tradnl" sz="2000" dirty="0" err="1" smtClean="0"/>
              <a:t>offer</a:t>
            </a:r>
            <a:r>
              <a:rPr lang="es-ES_tradnl" sz="2000" dirty="0" smtClean="0"/>
              <a:t>/</a:t>
            </a:r>
            <a:r>
              <a:rPr lang="es-ES_tradnl" sz="2000" dirty="0" err="1" smtClean="0"/>
              <a:t>proposal</a:t>
            </a:r>
            <a:r>
              <a:rPr lang="es-ES_tradnl" sz="2000" dirty="0" smtClean="0"/>
              <a:t>) de jugar fútbol los sábados les resultó atractiva. Ahí comenzó todo. No se requirió una infraestructura especial, ni una decisión política, ni un manual de instrucciones. </a:t>
            </a:r>
            <a:r>
              <a:rPr lang="es-ES_tradnl" sz="2000" b="1" dirty="0" smtClean="0"/>
              <a:t>Bastó</a:t>
            </a:r>
            <a:r>
              <a:rPr lang="es-ES_tradnl" sz="2000" dirty="0" smtClean="0"/>
              <a:t> (</a:t>
            </a:r>
            <a:r>
              <a:rPr lang="es-ES_tradnl" sz="2000" dirty="0" err="1" smtClean="0"/>
              <a:t>was</a:t>
            </a:r>
            <a:r>
              <a:rPr lang="es-ES_tradnl" sz="2000" dirty="0" smtClean="0"/>
              <a:t> </a:t>
            </a:r>
            <a:r>
              <a:rPr lang="es-ES_tradnl" sz="2000" dirty="0" err="1" smtClean="0"/>
              <a:t>enough</a:t>
            </a:r>
            <a:r>
              <a:rPr lang="es-ES_tradnl" sz="2000" dirty="0" smtClean="0"/>
              <a:t>) con que los niños jugaran, para que, casi sin darse cuenta, ellos mismos comenzaran a transformarse y a</a:t>
            </a:r>
            <a:r>
              <a:rPr lang="es-ES_tradnl" sz="2000" b="1" dirty="0" smtClean="0"/>
              <a:t> promover </a:t>
            </a:r>
            <a:r>
              <a:rPr lang="es-ES_tradnl" sz="2000" dirty="0" smtClean="0"/>
              <a:t>(Foster) cambios en su entorno.</a:t>
            </a:r>
          </a:p>
          <a:p>
            <a:r>
              <a:rPr lang="es-ES_tradnl" sz="2000" dirty="0" smtClean="0"/>
              <a:t>Esa pequeña escuela de fútbol que comenzó a crecer desde el año 2006 tuvo desde su inicio dos características muy especiales: por un lado, utilizaba una metodología diferente, en la que la competencia le </a:t>
            </a:r>
            <a:r>
              <a:rPr lang="es-ES_tradnl" sz="2000" b="1" dirty="0" smtClean="0"/>
              <a:t>cedía</a:t>
            </a:r>
            <a:r>
              <a:rPr lang="es-ES_tradnl" sz="2000" dirty="0" smtClean="0"/>
              <a:t> (</a:t>
            </a:r>
            <a:r>
              <a:rPr lang="es-ES_tradnl" sz="2000" dirty="0" err="1" smtClean="0"/>
              <a:t>give</a:t>
            </a:r>
            <a:r>
              <a:rPr lang="es-ES_tradnl" sz="2000" dirty="0" smtClean="0"/>
              <a:t> </a:t>
            </a:r>
            <a:r>
              <a:rPr lang="es-ES_tradnl" sz="2000" dirty="0" err="1" smtClean="0"/>
              <a:t>way</a:t>
            </a:r>
            <a:r>
              <a:rPr lang="es-ES_tradnl" sz="2000" dirty="0" smtClean="0"/>
              <a:t> to) el paso a la </a:t>
            </a:r>
            <a:r>
              <a:rPr lang="es-ES_tradnl" sz="2000" b="1" dirty="0" smtClean="0"/>
              <a:t>convivencia </a:t>
            </a:r>
            <a:r>
              <a:rPr lang="es-ES_tradnl" sz="2000" dirty="0" smtClean="0"/>
              <a:t>(</a:t>
            </a:r>
            <a:r>
              <a:rPr lang="es-ES_tradnl" sz="2000" dirty="0" err="1" smtClean="0"/>
              <a:t>coexistence</a:t>
            </a:r>
            <a:r>
              <a:rPr lang="es-ES_tradnl" sz="2000" dirty="0" smtClean="0"/>
              <a:t>); por otra parte, le daba el rol de profes a los mismos jóvenes, seleccionados de forma natural por su proactividad y su personalidad.</a:t>
            </a:r>
          </a:p>
          <a:p>
            <a:r>
              <a:rPr lang="es-ES_tradnl" sz="2000" dirty="0" smtClean="0"/>
              <a:t>Como consecuencia de estas dos ideas, la comunidad de </a:t>
            </a:r>
            <a:r>
              <a:rPr lang="es-ES_tradnl" sz="2000" dirty="0" err="1" smtClean="0"/>
              <a:t>Cazucá</a:t>
            </a:r>
            <a:r>
              <a:rPr lang="es-ES_tradnl" sz="2000" dirty="0" smtClean="0"/>
              <a:t> comenzó a ver con cierta </a:t>
            </a:r>
            <a:r>
              <a:rPr lang="es-ES_tradnl" sz="2000" b="1" dirty="0" smtClean="0"/>
              <a:t>gracia</a:t>
            </a:r>
            <a:r>
              <a:rPr lang="es-ES_tradnl" sz="2000" dirty="0" smtClean="0"/>
              <a:t> (</a:t>
            </a:r>
            <a:r>
              <a:rPr lang="es-ES_tradnl" sz="2000" dirty="0" err="1" smtClean="0"/>
              <a:t>grace</a:t>
            </a:r>
            <a:r>
              <a:rPr lang="es-ES_tradnl" sz="2000" dirty="0" smtClean="0"/>
              <a:t>) a ese grupo de chicos que jugaban fútbol en equipos mixtos, que antes y después de cada partido se sentaban en círculo a definir las reglas, que no utilizaban </a:t>
            </a:r>
            <a:r>
              <a:rPr lang="es-ES_tradnl" sz="2000" b="1" dirty="0" smtClean="0"/>
              <a:t>árbitros</a:t>
            </a:r>
            <a:r>
              <a:rPr lang="es-ES_tradnl" sz="2000" dirty="0" smtClean="0"/>
              <a:t>  (referees) ni para un torneo, y lo más curioso de todo: que seguían las orientaciones de un chico o chica, igual o menor que ellos, a quien además llamaban “profe”.</a:t>
            </a:r>
          </a:p>
          <a:p>
            <a:r>
              <a:rPr lang="es-ES_tradnl" sz="2000" dirty="0" smtClean="0"/>
              <a:t>Con estas características y con la generación de muchos </a:t>
            </a:r>
            <a:r>
              <a:rPr lang="es-ES_tradnl" sz="2000" b="1" dirty="0" smtClean="0"/>
              <a:t>apoyos</a:t>
            </a:r>
            <a:r>
              <a:rPr lang="es-ES_tradnl" sz="2000" dirty="0" smtClean="0"/>
              <a:t> (</a:t>
            </a:r>
            <a:r>
              <a:rPr lang="es-ES_tradnl" sz="2000" dirty="0" err="1" smtClean="0"/>
              <a:t>support</a:t>
            </a:r>
            <a:r>
              <a:rPr lang="es-ES_tradnl" sz="2000" dirty="0" smtClean="0"/>
              <a:t>)  que se iban sumando a la iniciativa, Tiempo de Juego empezó a ofrecer más alternativas y mejores oportunidades para un grupo </a:t>
            </a:r>
            <a:r>
              <a:rPr lang="es-ES_tradnl" sz="2000" b="1" dirty="0" smtClean="0"/>
              <a:t>creciente</a:t>
            </a:r>
            <a:r>
              <a:rPr lang="es-ES_tradnl" sz="2000" dirty="0" smtClean="0"/>
              <a:t> (</a:t>
            </a:r>
            <a:r>
              <a:rPr lang="es-ES_tradnl" sz="2000" dirty="0" err="1" smtClean="0"/>
              <a:t>growing</a:t>
            </a:r>
            <a:r>
              <a:rPr lang="es-ES_tradnl" sz="2000" dirty="0" smtClean="0"/>
              <a:t>) de niños, niñas y jóvenes, con quienes la realidad parecía </a:t>
            </a:r>
            <a:r>
              <a:rPr lang="es-ES_tradnl" sz="2000" b="1" dirty="0" smtClean="0"/>
              <a:t>haberse ensañado </a:t>
            </a:r>
            <a:r>
              <a:rPr lang="es-ES_tradnl" sz="2000" dirty="0" smtClean="0"/>
              <a:t>(to have </a:t>
            </a:r>
            <a:r>
              <a:rPr lang="es-ES_tradnl" sz="2000" dirty="0" err="1" smtClean="0"/>
              <a:t>treated</a:t>
            </a:r>
            <a:r>
              <a:rPr lang="es-ES_tradnl" sz="2000" dirty="0" smtClean="0"/>
              <a:t> </a:t>
            </a:r>
            <a:r>
              <a:rPr lang="es-ES_tradnl" sz="2000" dirty="0" err="1" smtClean="0"/>
              <a:t>brutally</a:t>
            </a:r>
            <a:r>
              <a:rPr lang="es-ES_tradnl" sz="2000" dirty="0" smtClean="0"/>
              <a:t>) , al tratar de </a:t>
            </a:r>
            <a:r>
              <a:rPr lang="es-ES_tradnl" sz="2000" b="1" dirty="0" smtClean="0"/>
              <a:t>instaurar </a:t>
            </a:r>
            <a:r>
              <a:rPr lang="es-ES_tradnl" sz="2000" dirty="0" smtClean="0"/>
              <a:t>(</a:t>
            </a:r>
            <a:r>
              <a:rPr lang="es-ES_tradnl" sz="2000" dirty="0" err="1" smtClean="0"/>
              <a:t>establish</a:t>
            </a:r>
            <a:r>
              <a:rPr lang="es-ES_tradnl" sz="2000" dirty="0" smtClean="0"/>
              <a:t>/</a:t>
            </a:r>
            <a:r>
              <a:rPr lang="es-ES_tradnl" sz="2000" dirty="0" err="1" smtClean="0"/>
              <a:t>install</a:t>
            </a:r>
            <a:r>
              <a:rPr lang="es-ES_tradnl" sz="2000" dirty="0" smtClean="0"/>
              <a:t>) la violencia y la pobreza en sus vidas. Tiempo de Juego es, entonces, una fundación que busca ofrecer oportunidades significativas a través del deporte y del arte, cuyos procesos propenden por lograr la </a:t>
            </a:r>
            <a:r>
              <a:rPr lang="es-ES_tradnl" sz="2000" dirty="0" err="1" smtClean="0"/>
              <a:t>autosostenibildad</a:t>
            </a:r>
            <a:r>
              <a:rPr lang="es-ES_tradnl" sz="2000" dirty="0" smtClean="0"/>
              <a:t> en las comunidades en que se desarrollan. </a:t>
            </a:r>
            <a:r>
              <a:rPr lang="es-ES_tradnl" sz="2000" dirty="0" smtClean="0">
                <a:hlinkClick r:id="rId2"/>
              </a:rPr>
              <a:t>http://tiempodejuego.org/fundacion/#!</a:t>
            </a:r>
            <a:endParaRPr lang="es-ES_tradnl" sz="2000" dirty="0" smtClean="0"/>
          </a:p>
          <a:p>
            <a:endParaRPr lang="es-ES" sz="2000" dirty="0"/>
          </a:p>
        </p:txBody>
      </p:sp>
    </p:spTree>
    <p:extLst>
      <p:ext uri="{BB962C8B-B14F-4D97-AF65-F5344CB8AC3E}">
        <p14:creationId xmlns:p14="http://schemas.microsoft.com/office/powerpoint/2010/main" val="38534138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PRELECTURA</a:t>
            </a:r>
            <a:endParaRPr lang="es-ES" dirty="0"/>
          </a:p>
        </p:txBody>
      </p:sp>
      <p:sp>
        <p:nvSpPr>
          <p:cNvPr id="3" name="Content Placeholder 2"/>
          <p:cNvSpPr>
            <a:spLocks noGrp="1"/>
          </p:cNvSpPr>
          <p:nvPr>
            <p:ph sz="half" idx="1"/>
          </p:nvPr>
        </p:nvSpPr>
        <p:spPr/>
        <p:txBody>
          <a:bodyPr>
            <a:normAutofit lnSpcReduction="10000"/>
          </a:bodyPr>
          <a:lstStyle/>
          <a:p>
            <a:r>
              <a:rPr lang="es-ES" dirty="0" smtClean="0"/>
              <a:t>¿Qué es la organización </a:t>
            </a:r>
            <a:r>
              <a:rPr lang="es-ES" i="1" dirty="0" smtClean="0"/>
              <a:t>Tiempo de Juego </a:t>
            </a:r>
            <a:r>
              <a:rPr lang="es-ES" dirty="0" smtClean="0"/>
              <a:t>y cuál es su meta?</a:t>
            </a:r>
          </a:p>
          <a:p>
            <a:r>
              <a:rPr lang="es-ES" dirty="0" smtClean="0"/>
              <a:t>¿Dónde y cómo dio inicio (</a:t>
            </a:r>
            <a:r>
              <a:rPr lang="es-ES" dirty="0" err="1" smtClean="0"/>
              <a:t>where</a:t>
            </a:r>
            <a:r>
              <a:rPr lang="es-ES" dirty="0" smtClean="0"/>
              <a:t> and </a:t>
            </a:r>
            <a:r>
              <a:rPr lang="es-ES" dirty="0" err="1" smtClean="0"/>
              <a:t>how</a:t>
            </a:r>
            <a:r>
              <a:rPr lang="es-ES" dirty="0" smtClean="0"/>
              <a:t> </a:t>
            </a:r>
            <a:r>
              <a:rPr lang="es-ES" dirty="0" err="1" smtClean="0"/>
              <a:t>did</a:t>
            </a:r>
            <a:r>
              <a:rPr lang="es-ES" dirty="0" smtClean="0"/>
              <a:t> </a:t>
            </a:r>
            <a:r>
              <a:rPr lang="es-ES" dirty="0" err="1" smtClean="0"/>
              <a:t>it</a:t>
            </a:r>
            <a:r>
              <a:rPr lang="es-ES" dirty="0" smtClean="0"/>
              <a:t> </a:t>
            </a:r>
            <a:r>
              <a:rPr lang="es-ES" dirty="0" err="1" smtClean="0"/>
              <a:t>start</a:t>
            </a:r>
            <a:r>
              <a:rPr lang="es-ES" dirty="0" smtClean="0"/>
              <a:t>)?</a:t>
            </a:r>
          </a:p>
          <a:p>
            <a:r>
              <a:rPr lang="es-ES" dirty="0" smtClean="0"/>
              <a:t>¿Cómo les decía los demás a los que les ayudaba/enseñaba?</a:t>
            </a:r>
          </a:p>
          <a:p>
            <a:r>
              <a:rPr lang="es-ES" dirty="0" smtClean="0"/>
              <a:t>¿Cuál era el problema que tenían los niños?</a:t>
            </a:r>
            <a:endParaRPr lang="es-ES" dirty="0"/>
          </a:p>
        </p:txBody>
      </p:sp>
      <p:sp>
        <p:nvSpPr>
          <p:cNvPr id="4" name="Content Placeholder 3"/>
          <p:cNvSpPr>
            <a:spLocks noGrp="1"/>
          </p:cNvSpPr>
          <p:nvPr>
            <p:ph sz="half" idx="2"/>
          </p:nvPr>
        </p:nvSpPr>
        <p:spPr/>
        <p:txBody>
          <a:bodyPr>
            <a:normAutofit lnSpcReduction="10000"/>
          </a:bodyPr>
          <a:lstStyle/>
          <a:p>
            <a:r>
              <a:rPr lang="es-ES" dirty="0" smtClean="0"/>
              <a:t>Es una organización que fue establecida para ayudar a los niños y jóvenes tener actividades productivas y quitarles de una vida en riesgo (at </a:t>
            </a:r>
            <a:r>
              <a:rPr lang="es-ES" dirty="0" err="1" smtClean="0"/>
              <a:t>risk</a:t>
            </a:r>
            <a:r>
              <a:rPr lang="es-ES" dirty="0" smtClean="0"/>
              <a:t>)</a:t>
            </a:r>
          </a:p>
          <a:p>
            <a:r>
              <a:rPr lang="es-ES" dirty="0" smtClean="0"/>
              <a:t>Dio inicio en Altos de </a:t>
            </a:r>
            <a:r>
              <a:rPr lang="es-ES" dirty="0" err="1" smtClean="0"/>
              <a:t>Cazucá</a:t>
            </a:r>
            <a:r>
              <a:rPr lang="es-ES" dirty="0" smtClean="0"/>
              <a:t>, (municipio de Soacha, Bogotá, Colombia).</a:t>
            </a:r>
          </a:p>
          <a:p>
            <a:r>
              <a:rPr lang="es-ES" dirty="0" smtClean="0"/>
              <a:t>Profe</a:t>
            </a:r>
          </a:p>
          <a:p>
            <a:r>
              <a:rPr lang="es-ES" dirty="0" smtClean="0"/>
              <a:t>La violencia y pobreza</a:t>
            </a:r>
          </a:p>
          <a:p>
            <a:endParaRPr lang="es-ES" dirty="0"/>
          </a:p>
        </p:txBody>
      </p:sp>
    </p:spTree>
    <p:extLst>
      <p:ext uri="{BB962C8B-B14F-4D97-AF65-F5344CB8AC3E}">
        <p14:creationId xmlns:p14="http://schemas.microsoft.com/office/powerpoint/2010/main" val="2393186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8676" y="-1185684"/>
            <a:ext cx="15557005" cy="8746544"/>
          </a:xfrm>
          <a:prstGeom prst="rect">
            <a:avLst/>
          </a:prstGeom>
        </p:spPr>
      </p:pic>
      <p:sp>
        <p:nvSpPr>
          <p:cNvPr id="4" name="Oval 3"/>
          <p:cNvSpPr/>
          <p:nvPr/>
        </p:nvSpPr>
        <p:spPr>
          <a:xfrm>
            <a:off x="2947917" y="5022376"/>
            <a:ext cx="1201003" cy="859809"/>
          </a:xfrm>
          <a:prstGeom prst="ellipse">
            <a:avLst/>
          </a:prstGeom>
          <a:noFill/>
          <a:ln w="412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328919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715904" y="1310184"/>
            <a:ext cx="6660107" cy="4555093"/>
          </a:xfrm>
          <a:prstGeom prst="rect">
            <a:avLst/>
          </a:prstGeom>
          <a:noFill/>
        </p:spPr>
        <p:txBody>
          <a:bodyPr wrap="square" rtlCol="0">
            <a:spAutoFit/>
          </a:bodyPr>
          <a:lstStyle/>
          <a:p>
            <a:pPr algn="ctr"/>
            <a:r>
              <a:rPr lang="es-ES_tradnl" sz="8000" b="1" dirty="0" smtClean="0">
                <a:solidFill>
                  <a:schemeClr val="accent2"/>
                </a:solidFill>
              </a:rPr>
              <a:t>Misión</a:t>
            </a:r>
          </a:p>
          <a:p>
            <a:pPr algn="ctr"/>
            <a:r>
              <a:rPr lang="es-ES_tradnl" sz="2800" dirty="0" smtClean="0"/>
              <a:t>Poner al servicio del país su capacidad empresarial para promover y desarrollar programas sociales de alto impacto en educación y construcción, dirigidos a familias de menores recursos, para construir un país más equitativo.</a:t>
            </a:r>
          </a:p>
          <a:p>
            <a:pPr algn="ctr"/>
            <a:endParaRPr lang="es-ES" sz="2800" dirty="0" smtClean="0"/>
          </a:p>
          <a:p>
            <a:pPr algn="ctr"/>
            <a:r>
              <a:rPr lang="es-ES" sz="1400" dirty="0" smtClean="0"/>
              <a:t>http://www.fundacioncompartir.org/la-fundacion/quienes-somos</a:t>
            </a:r>
            <a:endParaRPr lang="es-ES" sz="1400" dirty="0"/>
          </a:p>
        </p:txBody>
      </p:sp>
    </p:spTree>
    <p:extLst>
      <p:ext uri="{BB962C8B-B14F-4D97-AF65-F5344CB8AC3E}">
        <p14:creationId xmlns:p14="http://schemas.microsoft.com/office/powerpoint/2010/main" val="5681171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16213</TotalTime>
  <Words>1294</Words>
  <Application>Microsoft Office PowerPoint</Application>
  <PresentationFormat>Widescreen</PresentationFormat>
  <Paragraphs>88</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Baskerville Old Face</vt:lpstr>
      <vt:lpstr>Calibri</vt:lpstr>
      <vt:lpstr>Calibri Light</vt:lpstr>
      <vt:lpstr>Office Theme</vt:lpstr>
      <vt:lpstr>Las comunidades educativas</vt:lpstr>
      <vt:lpstr>PowerPoint Presentation</vt:lpstr>
      <vt:lpstr>PowerPoint Presentation</vt:lpstr>
      <vt:lpstr>PowerPoint Presentation</vt:lpstr>
      <vt:lpstr>PRELECTURA</vt:lpstr>
      <vt:lpstr>PowerPoint Presentation</vt:lpstr>
      <vt:lpstr>PRELECTURA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 comunidades educativas</dc:title>
  <dc:creator>Carl Gutke</dc:creator>
  <cp:lastModifiedBy>todefault</cp:lastModifiedBy>
  <cp:revision>39</cp:revision>
  <dcterms:created xsi:type="dcterms:W3CDTF">2016-06-09T19:54:23Z</dcterms:created>
  <dcterms:modified xsi:type="dcterms:W3CDTF">2016-08-01T19:44:40Z</dcterms:modified>
</cp:coreProperties>
</file>