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60" r:id="rId10"/>
    <p:sldId id="267" r:id="rId11"/>
    <p:sldId id="259" r:id="rId12"/>
    <p:sldId id="262" r:id="rId13"/>
    <p:sldId id="263" r:id="rId14"/>
    <p:sldId id="261" r:id="rId15"/>
    <p:sldId id="264" r:id="rId16"/>
    <p:sldId id="265" r:id="rId17"/>
    <p:sldId id="26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50" d="100"/>
          <a:sy n="50" d="100"/>
        </p:scale>
        <p:origin x="1458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02DC7-C044-446F-94B0-D00DD70CFB23}" type="datetimeFigureOut">
              <a:rPr lang="es-AR" smtClean="0"/>
              <a:t>03/11/2016</a:t>
            </a:fld>
            <a:endParaRPr lang="es-A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64A5A-1F1B-4F29-8740-93D7597A6A0C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86270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FA3B-07A9-41F0-96FE-6AAF1CD742A7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8688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FA3B-07A9-41F0-96FE-6AAF1CD742A7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2840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99E8D-4FF2-4846-AA6F-2848213EE3C2}" type="datetimeFigureOut">
              <a:rPr lang="es-AR" smtClean="0"/>
              <a:t>03/11/2016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45E8-CD5D-4F3B-B5C6-792AE10F734E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97479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99E8D-4FF2-4846-AA6F-2848213EE3C2}" type="datetimeFigureOut">
              <a:rPr lang="es-AR" smtClean="0"/>
              <a:t>03/11/2016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45E8-CD5D-4F3B-B5C6-792AE10F734E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17798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99E8D-4FF2-4846-AA6F-2848213EE3C2}" type="datetimeFigureOut">
              <a:rPr lang="es-AR" smtClean="0"/>
              <a:t>03/11/2016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45E8-CD5D-4F3B-B5C6-792AE10F734E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7661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99E8D-4FF2-4846-AA6F-2848213EE3C2}" type="datetimeFigureOut">
              <a:rPr lang="es-AR" smtClean="0"/>
              <a:t>03/11/2016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45E8-CD5D-4F3B-B5C6-792AE10F734E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98428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99E8D-4FF2-4846-AA6F-2848213EE3C2}" type="datetimeFigureOut">
              <a:rPr lang="es-AR" smtClean="0"/>
              <a:t>03/11/2016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45E8-CD5D-4F3B-B5C6-792AE10F734E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17894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99E8D-4FF2-4846-AA6F-2848213EE3C2}" type="datetimeFigureOut">
              <a:rPr lang="es-AR" smtClean="0"/>
              <a:t>03/11/2016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45E8-CD5D-4F3B-B5C6-792AE10F734E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24581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99E8D-4FF2-4846-AA6F-2848213EE3C2}" type="datetimeFigureOut">
              <a:rPr lang="es-AR" smtClean="0"/>
              <a:t>03/11/2016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45E8-CD5D-4F3B-B5C6-792AE10F734E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56294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99E8D-4FF2-4846-AA6F-2848213EE3C2}" type="datetimeFigureOut">
              <a:rPr lang="es-AR" smtClean="0"/>
              <a:t>03/11/2016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45E8-CD5D-4F3B-B5C6-792AE10F734E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02677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99E8D-4FF2-4846-AA6F-2848213EE3C2}" type="datetimeFigureOut">
              <a:rPr lang="es-AR" smtClean="0"/>
              <a:t>03/11/2016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45E8-CD5D-4F3B-B5C6-792AE10F734E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4580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99E8D-4FF2-4846-AA6F-2848213EE3C2}" type="datetimeFigureOut">
              <a:rPr lang="es-AR" smtClean="0"/>
              <a:t>03/11/2016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45E8-CD5D-4F3B-B5C6-792AE10F734E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7677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99E8D-4FF2-4846-AA6F-2848213EE3C2}" type="datetimeFigureOut">
              <a:rPr lang="es-AR" smtClean="0"/>
              <a:t>03/11/2016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45E8-CD5D-4F3B-B5C6-792AE10F734E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154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99E8D-4FF2-4846-AA6F-2848213EE3C2}" type="datetimeFigureOut">
              <a:rPr lang="es-AR" smtClean="0"/>
              <a:t>03/11/2016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245E8-CD5D-4F3B-B5C6-792AE10F734E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29937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Prueba</a:t>
            </a:r>
            <a:endParaRPr lang="es-A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la rutina diaria, verbos reflexivos y verbos tipo gustar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76911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803400"/>
            <a:ext cx="110744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/>
              <a:t>La rutina diaria de Carolina</a:t>
            </a:r>
          </a:p>
          <a:p>
            <a:r>
              <a:rPr lang="es-ES" sz="2200" dirty="0" smtClean="0"/>
              <a:t> Carolina es una chica de 15 años de Provo, Utah. Normalmente durante la semana 1)_____________a las 6:30 de la mañana pero generalmente no 2)____________hasta las 6:45. Luego ella entra en el 3)__________y prende (</a:t>
            </a:r>
            <a:r>
              <a:rPr lang="es-ES" sz="2200" dirty="0" err="1" smtClean="0"/>
              <a:t>turns</a:t>
            </a:r>
            <a:r>
              <a:rPr lang="es-ES" sz="2200" dirty="0" smtClean="0"/>
              <a:t> </a:t>
            </a:r>
            <a:r>
              <a:rPr lang="es-ES" sz="2200" dirty="0" err="1" smtClean="0"/>
              <a:t>on</a:t>
            </a:r>
            <a:r>
              <a:rPr lang="es-ES" sz="2200" dirty="0" smtClean="0"/>
              <a:t>) el agua para 4)___________. A Carolina le gusta usar 5) _____________de </a:t>
            </a:r>
            <a:r>
              <a:rPr lang="es-ES" sz="2200" dirty="0" err="1" smtClean="0"/>
              <a:t>Pantene</a:t>
            </a:r>
            <a:r>
              <a:rPr lang="es-ES" sz="2200" dirty="0" smtClean="0"/>
              <a:t> y 6)  ____________de </a:t>
            </a:r>
            <a:r>
              <a:rPr lang="es-ES" sz="2200" dirty="0" err="1" smtClean="0"/>
              <a:t>Irish</a:t>
            </a:r>
            <a:r>
              <a:rPr lang="es-ES" sz="2200" dirty="0" smtClean="0"/>
              <a:t> Spring. Le gusta el </a:t>
            </a:r>
            <a:r>
              <a:rPr lang="es-ES" sz="2200" dirty="0" err="1" smtClean="0"/>
              <a:t>Irish</a:t>
            </a:r>
            <a:r>
              <a:rPr lang="es-ES" sz="2200" dirty="0" smtClean="0"/>
              <a:t> Spring tanto que ella canta en 7)____________. Luego ella usa un 8)________________para 9) __________el pelo. Después de eso, ella entra en su closet para buscar ropa y 9)__________y 10)________los zapatos. Luego, entra en el baño de nuevo y se mira en el espejo para 11) ___________ con su delineador (</a:t>
            </a:r>
            <a:r>
              <a:rPr lang="es-ES" sz="2200" dirty="0" err="1" smtClean="0"/>
              <a:t>eyeliner</a:t>
            </a:r>
            <a:r>
              <a:rPr lang="es-ES" sz="2200" dirty="0" smtClean="0"/>
              <a:t>) y otro maquillaje. Después ella 12) ___________para la escuela al poner sus libros en su mochila. Después de eso, baja (</a:t>
            </a:r>
            <a:r>
              <a:rPr lang="es-ES" sz="2200" dirty="0" err="1" smtClean="0"/>
              <a:t>goes</a:t>
            </a:r>
            <a:r>
              <a:rPr lang="es-ES" sz="2200" dirty="0" smtClean="0"/>
              <a:t> </a:t>
            </a:r>
            <a:r>
              <a:rPr lang="es-ES" sz="2200" dirty="0" err="1" smtClean="0"/>
              <a:t>down</a:t>
            </a:r>
            <a:r>
              <a:rPr lang="es-ES" sz="2200" dirty="0" smtClean="0"/>
              <a:t>) a la cocina para comer 13) ___________.  Cinco minutos más tarde 14) ___________de su casa para agarrar (catch) el autobús a la escuela. </a:t>
            </a:r>
            <a:endParaRPr lang="es-E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571500" y="215900"/>
            <a:ext cx="24257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/>
              <a:t>s</a:t>
            </a:r>
            <a:r>
              <a:rPr lang="es-ES" sz="2200" dirty="0" smtClean="0"/>
              <a:t>e despierta</a:t>
            </a:r>
          </a:p>
          <a:p>
            <a:r>
              <a:rPr lang="es-ES" sz="2200" dirty="0"/>
              <a:t>s</a:t>
            </a:r>
            <a:r>
              <a:rPr lang="es-ES" sz="2200" dirty="0" smtClean="0"/>
              <a:t>ecarse</a:t>
            </a:r>
          </a:p>
          <a:p>
            <a:r>
              <a:rPr lang="es-ES" sz="2200" dirty="0"/>
              <a:t>v</a:t>
            </a:r>
            <a:r>
              <a:rPr lang="es-ES" sz="2200" dirty="0" smtClean="0"/>
              <a:t>estirse</a:t>
            </a:r>
          </a:p>
          <a:p>
            <a:r>
              <a:rPr lang="es-ES" sz="2200" dirty="0"/>
              <a:t>maquillarse</a:t>
            </a:r>
          </a:p>
          <a:p>
            <a:endParaRPr lang="es-ES" sz="2200" dirty="0" smtClean="0"/>
          </a:p>
          <a:p>
            <a:endParaRPr lang="es-ES" dirty="0"/>
          </a:p>
        </p:txBody>
      </p:sp>
      <p:sp>
        <p:nvSpPr>
          <p:cNvPr id="6" name="TextBox 5"/>
          <p:cNvSpPr txBox="1"/>
          <p:nvPr/>
        </p:nvSpPr>
        <p:spPr>
          <a:xfrm>
            <a:off x="3124200" y="215900"/>
            <a:ext cx="24257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 smtClean="0"/>
              <a:t>el champú</a:t>
            </a:r>
          </a:p>
          <a:p>
            <a:r>
              <a:rPr lang="es-ES" sz="2200" dirty="0"/>
              <a:t>e</a:t>
            </a:r>
            <a:r>
              <a:rPr lang="es-ES" sz="2200" dirty="0" smtClean="0"/>
              <a:t>l jabón</a:t>
            </a:r>
          </a:p>
          <a:p>
            <a:r>
              <a:rPr lang="es-ES" sz="2200" dirty="0" smtClean="0"/>
              <a:t>Ponerse</a:t>
            </a:r>
          </a:p>
          <a:p>
            <a:r>
              <a:rPr lang="es-ES" sz="2200" dirty="0"/>
              <a:t>se prepara</a:t>
            </a:r>
          </a:p>
          <a:p>
            <a:endParaRPr lang="es-ES" sz="2200" dirty="0" smtClean="0"/>
          </a:p>
          <a:p>
            <a:endParaRPr lang="es-ES" dirty="0"/>
          </a:p>
        </p:txBody>
      </p:sp>
      <p:sp>
        <p:nvSpPr>
          <p:cNvPr id="7" name="TextBox 6"/>
          <p:cNvSpPr txBox="1"/>
          <p:nvPr/>
        </p:nvSpPr>
        <p:spPr>
          <a:xfrm>
            <a:off x="5549900" y="215900"/>
            <a:ext cx="24257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/>
              <a:t>s</a:t>
            </a:r>
            <a:r>
              <a:rPr lang="es-ES" sz="2200" dirty="0" smtClean="0"/>
              <a:t>ecador de pelo</a:t>
            </a:r>
          </a:p>
          <a:p>
            <a:r>
              <a:rPr lang="es-ES" sz="2200" dirty="0"/>
              <a:t>l</a:t>
            </a:r>
            <a:r>
              <a:rPr lang="es-ES" sz="2200" dirty="0" smtClean="0"/>
              <a:t>a ducha</a:t>
            </a:r>
          </a:p>
          <a:p>
            <a:r>
              <a:rPr lang="es-ES" sz="2200" dirty="0" smtClean="0"/>
              <a:t>el desayuno</a:t>
            </a:r>
          </a:p>
          <a:p>
            <a:endParaRPr lang="es-ES" sz="2200" dirty="0" smtClean="0"/>
          </a:p>
          <a:p>
            <a:endParaRPr lang="es-ES" dirty="0"/>
          </a:p>
        </p:txBody>
      </p:sp>
      <p:sp>
        <p:nvSpPr>
          <p:cNvPr id="8" name="TextBox 7"/>
          <p:cNvSpPr txBox="1"/>
          <p:nvPr/>
        </p:nvSpPr>
        <p:spPr>
          <a:xfrm>
            <a:off x="8204200" y="167381"/>
            <a:ext cx="18796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 smtClean="0"/>
              <a:t>ducharse</a:t>
            </a:r>
          </a:p>
          <a:p>
            <a:r>
              <a:rPr lang="es-ES" sz="2200" dirty="0" smtClean="0"/>
              <a:t>baño</a:t>
            </a:r>
          </a:p>
          <a:p>
            <a:r>
              <a:rPr lang="es-ES" sz="2200" dirty="0"/>
              <a:t>s</a:t>
            </a:r>
            <a:r>
              <a:rPr lang="es-ES" sz="2200" dirty="0" smtClean="0"/>
              <a:t>e levanta</a:t>
            </a:r>
          </a:p>
          <a:p>
            <a:r>
              <a:rPr lang="es-ES" sz="2200" dirty="0"/>
              <a:t>s</a:t>
            </a:r>
            <a:r>
              <a:rPr lang="es-ES" sz="2200" dirty="0" smtClean="0"/>
              <a:t>e va</a:t>
            </a:r>
          </a:p>
          <a:p>
            <a:endParaRPr lang="es-ES" dirty="0"/>
          </a:p>
        </p:txBody>
      </p:sp>
      <p:sp>
        <p:nvSpPr>
          <p:cNvPr id="9" name="TextBox 8"/>
          <p:cNvSpPr txBox="1"/>
          <p:nvPr/>
        </p:nvSpPr>
        <p:spPr>
          <a:xfrm>
            <a:off x="3847971" y="2954977"/>
            <a:ext cx="180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 smtClean="0">
                <a:solidFill>
                  <a:srgbClr val="C00000"/>
                </a:solidFill>
              </a:rPr>
              <a:t>baño</a:t>
            </a:r>
            <a:endParaRPr lang="es-ES" sz="22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63361" y="2571091"/>
            <a:ext cx="180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>
                <a:solidFill>
                  <a:srgbClr val="C00000"/>
                </a:solidFill>
              </a:rPr>
              <a:t>s</a:t>
            </a:r>
            <a:r>
              <a:rPr lang="es-ES" sz="2200" dirty="0" smtClean="0">
                <a:solidFill>
                  <a:srgbClr val="C00000"/>
                </a:solidFill>
              </a:rPr>
              <a:t>e levanta</a:t>
            </a:r>
            <a:endParaRPr lang="es-ES" sz="22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22920" y="2577155"/>
            <a:ext cx="180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>
                <a:solidFill>
                  <a:srgbClr val="C00000"/>
                </a:solidFill>
              </a:rPr>
              <a:t>s</a:t>
            </a:r>
            <a:r>
              <a:rPr lang="es-ES" sz="2200" dirty="0" smtClean="0">
                <a:solidFill>
                  <a:srgbClr val="C00000"/>
                </a:solidFill>
              </a:rPr>
              <a:t>e despierta</a:t>
            </a:r>
            <a:endParaRPr lang="es-ES" sz="22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44916" y="3272510"/>
            <a:ext cx="180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 smtClean="0">
                <a:solidFill>
                  <a:srgbClr val="C00000"/>
                </a:solidFill>
              </a:rPr>
              <a:t>el champú</a:t>
            </a:r>
            <a:endParaRPr lang="es-ES" sz="22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94680" y="3272509"/>
            <a:ext cx="180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 smtClean="0">
                <a:solidFill>
                  <a:srgbClr val="C00000"/>
                </a:solidFill>
              </a:rPr>
              <a:t>el jabón</a:t>
            </a:r>
            <a:endParaRPr lang="es-ES" sz="22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017901" y="2921718"/>
            <a:ext cx="180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 smtClean="0">
                <a:solidFill>
                  <a:srgbClr val="C00000"/>
                </a:solidFill>
              </a:rPr>
              <a:t>ducharse</a:t>
            </a:r>
            <a:endParaRPr lang="es-ES" sz="22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04032" y="3627449"/>
            <a:ext cx="180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>
                <a:solidFill>
                  <a:srgbClr val="C00000"/>
                </a:solidFill>
              </a:rPr>
              <a:t>l</a:t>
            </a:r>
            <a:r>
              <a:rPr lang="es-ES" sz="2200" dirty="0" smtClean="0">
                <a:solidFill>
                  <a:srgbClr val="C00000"/>
                </a:solidFill>
              </a:rPr>
              <a:t>a ducha</a:t>
            </a:r>
            <a:endParaRPr lang="es-ES" sz="220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618301" y="3554225"/>
            <a:ext cx="2209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>
                <a:solidFill>
                  <a:srgbClr val="C00000"/>
                </a:solidFill>
              </a:rPr>
              <a:t>s</a:t>
            </a:r>
            <a:r>
              <a:rPr lang="es-ES" sz="2200" dirty="0" smtClean="0">
                <a:solidFill>
                  <a:srgbClr val="C00000"/>
                </a:solidFill>
              </a:rPr>
              <a:t>ecador de pelo</a:t>
            </a:r>
            <a:endParaRPr lang="es-ES" sz="2200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93498" y="3903275"/>
            <a:ext cx="180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 smtClean="0">
                <a:solidFill>
                  <a:srgbClr val="C00000"/>
                </a:solidFill>
              </a:rPr>
              <a:t>secarse</a:t>
            </a:r>
            <a:endParaRPr lang="es-ES" sz="2200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002710" y="3916752"/>
            <a:ext cx="11239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 smtClean="0">
                <a:solidFill>
                  <a:srgbClr val="C00000"/>
                </a:solidFill>
              </a:rPr>
              <a:t>vestirse</a:t>
            </a:r>
            <a:endParaRPr lang="es-ES" sz="22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22920" y="4261708"/>
            <a:ext cx="180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 smtClean="0">
                <a:solidFill>
                  <a:srgbClr val="C00000"/>
                </a:solidFill>
              </a:rPr>
              <a:t>ponerse</a:t>
            </a:r>
            <a:endParaRPr lang="es-ES" sz="2200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82650" y="4595612"/>
            <a:ext cx="180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 smtClean="0">
                <a:solidFill>
                  <a:srgbClr val="C00000"/>
                </a:solidFill>
              </a:rPr>
              <a:t>maquillarse</a:t>
            </a:r>
            <a:endParaRPr lang="es-ES" sz="2200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662985" y="4583625"/>
            <a:ext cx="180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>
                <a:solidFill>
                  <a:srgbClr val="C00000"/>
                </a:solidFill>
              </a:rPr>
              <a:t>s</a:t>
            </a:r>
            <a:r>
              <a:rPr lang="es-ES" sz="2200" dirty="0" smtClean="0">
                <a:solidFill>
                  <a:srgbClr val="C00000"/>
                </a:solidFill>
              </a:rPr>
              <a:t>e prepara</a:t>
            </a:r>
            <a:endParaRPr lang="es-ES" sz="22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24620" y="5250906"/>
            <a:ext cx="180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>
                <a:solidFill>
                  <a:srgbClr val="C00000"/>
                </a:solidFill>
              </a:rPr>
              <a:t>e</a:t>
            </a:r>
            <a:r>
              <a:rPr lang="es-ES" sz="2200" dirty="0" smtClean="0">
                <a:solidFill>
                  <a:srgbClr val="C00000"/>
                </a:solidFill>
              </a:rPr>
              <a:t>l desayuno</a:t>
            </a:r>
            <a:endParaRPr lang="es-ES" sz="2200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14501" y="5238777"/>
            <a:ext cx="180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>
                <a:solidFill>
                  <a:srgbClr val="C00000"/>
                </a:solidFill>
              </a:rPr>
              <a:t>s</a:t>
            </a:r>
            <a:r>
              <a:rPr lang="es-ES" sz="2200" dirty="0" smtClean="0">
                <a:solidFill>
                  <a:srgbClr val="C00000"/>
                </a:solidFill>
              </a:rPr>
              <a:t>e va</a:t>
            </a:r>
            <a:endParaRPr lang="es-ES" sz="2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975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463210" y="1423804"/>
            <a:ext cx="0" cy="3838966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534938" y="2342640"/>
            <a:ext cx="3856544" cy="17477"/>
          </a:xfrm>
          <a:prstGeom prst="line">
            <a:avLst/>
          </a:prstGeom>
          <a:ln w="412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605779" y="3700907"/>
            <a:ext cx="3856544" cy="17477"/>
          </a:xfrm>
          <a:prstGeom prst="line">
            <a:avLst/>
          </a:prstGeom>
          <a:ln w="412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15973" y="525767"/>
            <a:ext cx="26784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pronombres</a:t>
            </a:r>
            <a:endParaRPr lang="en-US" sz="2800" i="1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7997594" y="1307671"/>
            <a:ext cx="0" cy="3838966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6080973" y="2455284"/>
            <a:ext cx="3856544" cy="17477"/>
          </a:xfrm>
          <a:prstGeom prst="line">
            <a:avLst/>
          </a:prstGeom>
          <a:ln w="412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151814" y="3813551"/>
            <a:ext cx="3856544" cy="17477"/>
          </a:xfrm>
          <a:prstGeom prst="line">
            <a:avLst/>
          </a:prstGeom>
          <a:ln w="412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282189" y="518542"/>
            <a:ext cx="18120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Lavarse</a:t>
            </a:r>
            <a:endParaRPr lang="en-US" sz="28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10834405" y="4286043"/>
            <a:ext cx="873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27</a:t>
            </a:r>
            <a:r>
              <a:rPr lang="es-AR" sz="2400" b="1" dirty="0" smtClean="0"/>
              <a:t>.</a:t>
            </a:r>
            <a:endParaRPr lang="es-AR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0822313" y="2954988"/>
            <a:ext cx="710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26</a:t>
            </a:r>
            <a:r>
              <a:rPr lang="es-AR" sz="2400" b="1" dirty="0" smtClean="0"/>
              <a:t>.</a:t>
            </a:r>
            <a:endParaRPr lang="es-AR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0782213" y="1817244"/>
            <a:ext cx="873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25</a:t>
            </a:r>
            <a:r>
              <a:rPr lang="es-AR" sz="2400" b="1" dirty="0" smtClean="0"/>
              <a:t>.</a:t>
            </a:r>
            <a:endParaRPr lang="es-AR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632717" y="2853462"/>
            <a:ext cx="873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23.</a:t>
            </a:r>
            <a:endParaRPr lang="es-AR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737060" y="4190918"/>
            <a:ext cx="873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24</a:t>
            </a:r>
            <a:r>
              <a:rPr lang="es-AR" sz="2400" b="1" dirty="0" smtClean="0"/>
              <a:t>.</a:t>
            </a:r>
            <a:endParaRPr lang="es-AR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621066" y="1817083"/>
            <a:ext cx="873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22</a:t>
            </a:r>
            <a:r>
              <a:rPr lang="es-AR" sz="2400" b="1" dirty="0" smtClean="0"/>
              <a:t>.</a:t>
            </a:r>
            <a:endParaRPr lang="es-AR" sz="2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243654" y="1625683"/>
            <a:ext cx="873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16.</a:t>
            </a:r>
            <a:endParaRPr lang="es-AR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03488" y="2884699"/>
            <a:ext cx="873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17.</a:t>
            </a:r>
            <a:endParaRPr lang="es-AR" sz="2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49211" y="4074343"/>
            <a:ext cx="873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18.</a:t>
            </a:r>
            <a:endParaRPr lang="es-AR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3920586" y="1625683"/>
            <a:ext cx="873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19.</a:t>
            </a:r>
            <a:endParaRPr lang="es-AR" sz="2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903999" y="2804232"/>
            <a:ext cx="873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20</a:t>
            </a:r>
            <a:r>
              <a:rPr lang="es-AR" sz="2400" b="1" dirty="0" smtClean="0"/>
              <a:t>.</a:t>
            </a:r>
            <a:endParaRPr lang="es-AR" sz="2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3954876" y="4155237"/>
            <a:ext cx="873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21</a:t>
            </a:r>
            <a:r>
              <a:rPr lang="es-AR" sz="2400" b="1" dirty="0" smtClean="0"/>
              <a:t>.</a:t>
            </a:r>
            <a:endParaRPr lang="es-AR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22422" y="1625683"/>
            <a:ext cx="1225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/>
              <a:t>me</a:t>
            </a:r>
            <a:endParaRPr lang="es-ES" sz="4000" dirty="0"/>
          </a:p>
        </p:txBody>
      </p:sp>
      <p:sp>
        <p:nvSpPr>
          <p:cNvPr id="37" name="TextBox 36"/>
          <p:cNvSpPr txBox="1"/>
          <p:nvPr/>
        </p:nvSpPr>
        <p:spPr>
          <a:xfrm>
            <a:off x="2814607" y="1569196"/>
            <a:ext cx="1225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/>
              <a:t>nos</a:t>
            </a:r>
            <a:endParaRPr lang="es-ES" sz="4000" dirty="0"/>
          </a:p>
        </p:txBody>
      </p:sp>
      <p:sp>
        <p:nvSpPr>
          <p:cNvPr id="38" name="TextBox 37"/>
          <p:cNvSpPr txBox="1"/>
          <p:nvPr/>
        </p:nvSpPr>
        <p:spPr>
          <a:xfrm>
            <a:off x="1076699" y="2615409"/>
            <a:ext cx="1225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/>
              <a:t>t</a:t>
            </a:r>
            <a:r>
              <a:rPr lang="es-ES" sz="4000" dirty="0" smtClean="0"/>
              <a:t>e</a:t>
            </a:r>
            <a:endParaRPr lang="es-ES" sz="4000" dirty="0"/>
          </a:p>
        </p:txBody>
      </p:sp>
      <p:sp>
        <p:nvSpPr>
          <p:cNvPr id="39" name="TextBox 38"/>
          <p:cNvSpPr txBox="1"/>
          <p:nvPr/>
        </p:nvSpPr>
        <p:spPr>
          <a:xfrm>
            <a:off x="2733695" y="2673115"/>
            <a:ext cx="1225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/>
              <a:t>os</a:t>
            </a:r>
            <a:endParaRPr lang="es-ES" sz="4000" dirty="0"/>
          </a:p>
        </p:txBody>
      </p:sp>
      <p:sp>
        <p:nvSpPr>
          <p:cNvPr id="40" name="TextBox 39"/>
          <p:cNvSpPr txBox="1"/>
          <p:nvPr/>
        </p:nvSpPr>
        <p:spPr>
          <a:xfrm>
            <a:off x="2759445" y="4067807"/>
            <a:ext cx="1225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/>
              <a:t>s</a:t>
            </a:r>
            <a:r>
              <a:rPr lang="es-ES" sz="4000" dirty="0" smtClean="0"/>
              <a:t>e</a:t>
            </a:r>
            <a:endParaRPr lang="es-ES" sz="4000" dirty="0"/>
          </a:p>
        </p:txBody>
      </p:sp>
      <p:sp>
        <p:nvSpPr>
          <p:cNvPr id="41" name="TextBox 40"/>
          <p:cNvSpPr txBox="1"/>
          <p:nvPr/>
        </p:nvSpPr>
        <p:spPr>
          <a:xfrm>
            <a:off x="1212922" y="4005707"/>
            <a:ext cx="1225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/>
              <a:t>se</a:t>
            </a:r>
            <a:endParaRPr lang="es-ES" sz="4000" dirty="0"/>
          </a:p>
        </p:txBody>
      </p:sp>
      <p:sp>
        <p:nvSpPr>
          <p:cNvPr id="42" name="TextBox 41"/>
          <p:cNvSpPr txBox="1"/>
          <p:nvPr/>
        </p:nvSpPr>
        <p:spPr>
          <a:xfrm>
            <a:off x="6151814" y="1625683"/>
            <a:ext cx="2243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/>
              <a:t>Me lavo</a:t>
            </a:r>
            <a:endParaRPr lang="es-ES" sz="4000" dirty="0"/>
          </a:p>
        </p:txBody>
      </p:sp>
      <p:sp>
        <p:nvSpPr>
          <p:cNvPr id="43" name="TextBox 42"/>
          <p:cNvSpPr txBox="1"/>
          <p:nvPr/>
        </p:nvSpPr>
        <p:spPr>
          <a:xfrm>
            <a:off x="8113588" y="4092064"/>
            <a:ext cx="19973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/>
              <a:t>Se lavan</a:t>
            </a:r>
            <a:endParaRPr lang="es-ES" sz="4000" dirty="0"/>
          </a:p>
        </p:txBody>
      </p:sp>
      <p:sp>
        <p:nvSpPr>
          <p:cNvPr id="44" name="TextBox 43"/>
          <p:cNvSpPr txBox="1"/>
          <p:nvPr/>
        </p:nvSpPr>
        <p:spPr>
          <a:xfrm>
            <a:off x="6162187" y="2765276"/>
            <a:ext cx="20150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/>
              <a:t>Te lavas</a:t>
            </a:r>
            <a:endParaRPr lang="es-ES" sz="4000" dirty="0"/>
          </a:p>
        </p:txBody>
      </p:sp>
      <p:sp>
        <p:nvSpPr>
          <p:cNvPr id="45" name="TextBox 44"/>
          <p:cNvSpPr txBox="1"/>
          <p:nvPr/>
        </p:nvSpPr>
        <p:spPr>
          <a:xfrm>
            <a:off x="6284538" y="4005707"/>
            <a:ext cx="18356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/>
              <a:t>Se lava</a:t>
            </a:r>
            <a:endParaRPr lang="es-ES" sz="4000" dirty="0"/>
          </a:p>
        </p:txBody>
      </p:sp>
      <p:sp>
        <p:nvSpPr>
          <p:cNvPr id="46" name="TextBox 45"/>
          <p:cNvSpPr txBox="1"/>
          <p:nvPr/>
        </p:nvSpPr>
        <p:spPr>
          <a:xfrm>
            <a:off x="8080086" y="2804232"/>
            <a:ext cx="2542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/>
              <a:t>Os laváis</a:t>
            </a:r>
            <a:endParaRPr lang="es-ES" sz="4000" dirty="0"/>
          </a:p>
        </p:txBody>
      </p:sp>
      <p:sp>
        <p:nvSpPr>
          <p:cNvPr id="47" name="TextBox 46"/>
          <p:cNvSpPr txBox="1"/>
          <p:nvPr/>
        </p:nvSpPr>
        <p:spPr>
          <a:xfrm>
            <a:off x="8041508" y="1663302"/>
            <a:ext cx="28780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/>
              <a:t>Nos lavamos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2481981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7" grpId="0"/>
      <p:bldP spid="38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947815" y="1596799"/>
            <a:ext cx="0" cy="3838966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4019543" y="2515635"/>
            <a:ext cx="3856544" cy="17477"/>
          </a:xfrm>
          <a:prstGeom prst="line">
            <a:avLst/>
          </a:prstGeom>
          <a:ln w="412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090384" y="3873902"/>
            <a:ext cx="3856544" cy="17477"/>
          </a:xfrm>
          <a:prstGeom prst="line">
            <a:avLst/>
          </a:prstGeom>
          <a:ln w="412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32817" y="651625"/>
            <a:ext cx="4685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Pronombres</a:t>
            </a:r>
            <a:r>
              <a:rPr lang="en-US" sz="2800" dirty="0" smtClean="0"/>
              <a:t> </a:t>
            </a:r>
            <a:r>
              <a:rPr lang="en-US" sz="2800" dirty="0" err="1" smtClean="0"/>
              <a:t>verbos</a:t>
            </a:r>
            <a:r>
              <a:rPr lang="en-US" sz="2800" dirty="0" smtClean="0"/>
              <a:t> </a:t>
            </a:r>
            <a:r>
              <a:rPr lang="en-US" sz="2800" dirty="0" err="1" smtClean="0"/>
              <a:t>tipo</a:t>
            </a:r>
            <a:r>
              <a:rPr lang="en-US" sz="2800" dirty="0" smtClean="0"/>
              <a:t> </a:t>
            </a:r>
            <a:r>
              <a:rPr lang="en-US" sz="2800" dirty="0" err="1" smtClean="0"/>
              <a:t>gustar</a:t>
            </a:r>
            <a:endParaRPr lang="en-US" sz="28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3582936" y="3183087"/>
            <a:ext cx="873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29</a:t>
            </a:r>
            <a:r>
              <a:rPr lang="es-AR" sz="2400" b="1" dirty="0" smtClean="0"/>
              <a:t>.</a:t>
            </a:r>
            <a:endParaRPr lang="es-AR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582937" y="1802586"/>
            <a:ext cx="873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28</a:t>
            </a:r>
            <a:r>
              <a:rPr lang="es-AR" sz="2400" b="1" dirty="0" smtClean="0"/>
              <a:t>.</a:t>
            </a:r>
            <a:endParaRPr lang="es-AR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623980" y="4266315"/>
            <a:ext cx="873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30.</a:t>
            </a:r>
            <a:endParaRPr lang="es-AR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805247" y="1712143"/>
            <a:ext cx="873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31.</a:t>
            </a:r>
            <a:endParaRPr lang="es-AR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805247" y="4418781"/>
            <a:ext cx="873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33.</a:t>
            </a:r>
            <a:endParaRPr lang="es-AR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805247" y="3065462"/>
            <a:ext cx="873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32.</a:t>
            </a:r>
            <a:endParaRPr lang="es-AR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456147" y="1608744"/>
            <a:ext cx="1225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/>
              <a:t>me</a:t>
            </a:r>
            <a:endParaRPr lang="es-ES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6387094" y="2846624"/>
            <a:ext cx="1225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/>
              <a:t>os</a:t>
            </a:r>
            <a:endParaRPr lang="es-ES" sz="4000" dirty="0"/>
          </a:p>
        </p:txBody>
      </p:sp>
      <p:sp>
        <p:nvSpPr>
          <p:cNvPr id="22" name="TextBox 21"/>
          <p:cNvSpPr txBox="1"/>
          <p:nvPr/>
        </p:nvSpPr>
        <p:spPr>
          <a:xfrm>
            <a:off x="4535291" y="4172560"/>
            <a:ext cx="1225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/>
              <a:t>l</a:t>
            </a:r>
            <a:r>
              <a:rPr lang="es-ES" sz="4000" dirty="0" smtClean="0"/>
              <a:t>e</a:t>
            </a:r>
            <a:endParaRPr lang="es-ES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6541669" y="4206487"/>
            <a:ext cx="1225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/>
              <a:t>les</a:t>
            </a:r>
            <a:endParaRPr lang="es-ES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4456147" y="2846624"/>
            <a:ext cx="1225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/>
              <a:t>t</a:t>
            </a:r>
            <a:r>
              <a:rPr lang="es-ES" sz="4000" dirty="0" smtClean="0"/>
              <a:t>e</a:t>
            </a:r>
            <a:endParaRPr lang="es-ES" sz="4000" dirty="0"/>
          </a:p>
        </p:txBody>
      </p:sp>
      <p:sp>
        <p:nvSpPr>
          <p:cNvPr id="26" name="TextBox 25"/>
          <p:cNvSpPr txBox="1"/>
          <p:nvPr/>
        </p:nvSpPr>
        <p:spPr>
          <a:xfrm>
            <a:off x="6438375" y="1608744"/>
            <a:ext cx="1225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/>
              <a:t>nos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73130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Write</a:t>
            </a:r>
            <a:r>
              <a:rPr lang="es-ES" dirty="0" smtClean="0"/>
              <a:t> </a:t>
            </a:r>
            <a:r>
              <a:rPr lang="es-ES" dirty="0" err="1" smtClean="0"/>
              <a:t>out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following</a:t>
            </a:r>
            <a:r>
              <a:rPr lang="es-ES" dirty="0" smtClean="0"/>
              <a:t> in </a:t>
            </a:r>
            <a:r>
              <a:rPr lang="es-ES" dirty="0" err="1" smtClean="0"/>
              <a:t>Spanish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34) I </a:t>
            </a:r>
            <a:r>
              <a:rPr lang="es-ES" dirty="0" err="1" smtClean="0"/>
              <a:t>love</a:t>
            </a:r>
            <a:r>
              <a:rPr lang="es-ES" dirty="0" smtClean="0"/>
              <a:t> to </a:t>
            </a:r>
            <a:r>
              <a:rPr lang="es-ES" dirty="0" err="1" smtClean="0"/>
              <a:t>play</a:t>
            </a:r>
            <a:r>
              <a:rPr lang="es-ES" dirty="0" smtClean="0"/>
              <a:t> baseball (encantar)</a:t>
            </a:r>
          </a:p>
          <a:p>
            <a:pPr marL="0" indent="0">
              <a:buNone/>
            </a:pPr>
            <a:r>
              <a:rPr lang="es-ES" dirty="0" smtClean="0"/>
              <a:t>35) I </a:t>
            </a:r>
            <a:r>
              <a:rPr lang="es-ES" dirty="0" err="1" smtClean="0"/>
              <a:t>love</a:t>
            </a:r>
            <a:r>
              <a:rPr lang="es-ES" dirty="0" smtClean="0"/>
              <a:t> pizza</a:t>
            </a:r>
          </a:p>
          <a:p>
            <a:pPr marL="0" indent="0">
              <a:buNone/>
            </a:pPr>
            <a:r>
              <a:rPr lang="es-ES" dirty="0" smtClean="0"/>
              <a:t>36) I </a:t>
            </a:r>
            <a:r>
              <a:rPr lang="es-ES" dirty="0" err="1" smtClean="0"/>
              <a:t>love</a:t>
            </a:r>
            <a:r>
              <a:rPr lang="es-ES" dirty="0" smtClean="0"/>
              <a:t> chimichangas</a:t>
            </a:r>
            <a:endParaRPr lang="es-E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34) Me encanta jugar al béisbol</a:t>
            </a:r>
          </a:p>
          <a:p>
            <a:pPr marL="0" indent="0">
              <a:buNone/>
            </a:pPr>
            <a:r>
              <a:rPr lang="es-ES" dirty="0" smtClean="0"/>
              <a:t>35) Me encanta la pizza</a:t>
            </a:r>
          </a:p>
          <a:p>
            <a:pPr marL="0" indent="0">
              <a:buNone/>
            </a:pPr>
            <a:r>
              <a:rPr lang="es-ES" dirty="0" smtClean="0"/>
              <a:t>36) Me encantan las chimichangas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767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Change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following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singular to plural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37) Le </a:t>
            </a:r>
            <a:r>
              <a:rPr lang="es-ES" dirty="0"/>
              <a:t>encanta ese perfume. </a:t>
            </a:r>
          </a:p>
          <a:p>
            <a:pPr marL="0" indent="0">
              <a:buNone/>
            </a:pPr>
            <a:r>
              <a:rPr lang="es-ES" dirty="0" smtClean="0"/>
              <a:t>38) Nos </a:t>
            </a:r>
            <a:r>
              <a:rPr lang="es-ES" dirty="0"/>
              <a:t>interesa esta novela. </a:t>
            </a:r>
          </a:p>
          <a:p>
            <a:endParaRPr lang="es-E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37) Le encantan esos perfumes. </a:t>
            </a:r>
            <a:endParaRPr lang="es-ES" dirty="0"/>
          </a:p>
          <a:p>
            <a:pPr marL="0" indent="0">
              <a:buNone/>
            </a:pPr>
            <a:r>
              <a:rPr lang="es-ES" dirty="0" smtClean="0"/>
              <a:t>38) Nos interesan estas novelas. 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0452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Write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following</a:t>
            </a:r>
            <a:r>
              <a:rPr lang="es-ES" dirty="0" smtClean="0"/>
              <a:t> in </a:t>
            </a:r>
            <a:r>
              <a:rPr lang="es-ES" dirty="0" err="1" smtClean="0"/>
              <a:t>Spanish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39) I am </a:t>
            </a:r>
            <a:r>
              <a:rPr lang="es-ES" dirty="0" err="1" smtClean="0"/>
              <a:t>going</a:t>
            </a:r>
            <a:r>
              <a:rPr lang="es-ES" dirty="0" smtClean="0"/>
              <a:t> to </a:t>
            </a:r>
            <a:r>
              <a:rPr lang="es-ES" dirty="0" err="1" smtClean="0"/>
              <a:t>shower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r>
              <a:rPr lang="es-ES" dirty="0" smtClean="0"/>
              <a:t>40) </a:t>
            </a:r>
            <a:r>
              <a:rPr lang="es-ES" dirty="0" err="1" smtClean="0"/>
              <a:t>You</a:t>
            </a:r>
            <a:r>
              <a:rPr lang="es-ES" dirty="0" smtClean="0"/>
              <a:t> (tú)  are </a:t>
            </a:r>
            <a:r>
              <a:rPr lang="es-ES" dirty="0" err="1" smtClean="0"/>
              <a:t>going</a:t>
            </a:r>
            <a:r>
              <a:rPr lang="es-ES" dirty="0" smtClean="0"/>
              <a:t> to </a:t>
            </a:r>
            <a:r>
              <a:rPr lang="es-ES" dirty="0" err="1" smtClean="0"/>
              <a:t>shower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r>
              <a:rPr lang="es-ES" dirty="0" smtClean="0"/>
              <a:t>41) </a:t>
            </a:r>
            <a:r>
              <a:rPr lang="es-ES" dirty="0" err="1" smtClean="0"/>
              <a:t>They</a:t>
            </a:r>
            <a:r>
              <a:rPr lang="es-ES" dirty="0" smtClean="0"/>
              <a:t> are </a:t>
            </a:r>
            <a:r>
              <a:rPr lang="es-ES" dirty="0" err="1" smtClean="0"/>
              <a:t>going</a:t>
            </a:r>
            <a:r>
              <a:rPr lang="es-ES" dirty="0" smtClean="0"/>
              <a:t> to </a:t>
            </a:r>
            <a:r>
              <a:rPr lang="es-ES" dirty="0" err="1" smtClean="0"/>
              <a:t>shower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/>
              <a:t>39) </a:t>
            </a:r>
            <a:r>
              <a:rPr lang="es-AR" dirty="0"/>
              <a:t>Me voy a duchar/ Voy a ducharme.</a:t>
            </a:r>
          </a:p>
          <a:p>
            <a:r>
              <a:rPr lang="es-AR" dirty="0"/>
              <a:t>Te vas a duchar/ Vas a ducharte.</a:t>
            </a:r>
          </a:p>
          <a:p>
            <a:r>
              <a:rPr lang="es-AR" dirty="0"/>
              <a:t>Se </a:t>
            </a:r>
            <a:r>
              <a:rPr lang="es-AR" dirty="0" smtClean="0"/>
              <a:t>van </a:t>
            </a:r>
            <a:r>
              <a:rPr lang="es-AR" dirty="0"/>
              <a:t>a duchar/ </a:t>
            </a:r>
            <a:r>
              <a:rPr lang="es-AR" dirty="0" smtClean="0"/>
              <a:t>Van </a:t>
            </a:r>
            <a:r>
              <a:rPr lang="es-AR" dirty="0"/>
              <a:t>a ducharse.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6014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Write</a:t>
            </a:r>
            <a:r>
              <a:rPr lang="es-ES" dirty="0" smtClean="0"/>
              <a:t> 9 </a:t>
            </a:r>
            <a:r>
              <a:rPr lang="es-ES" dirty="0" err="1" smtClean="0"/>
              <a:t>things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learned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Mexico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my</a:t>
            </a:r>
            <a:r>
              <a:rPr lang="es-ES" dirty="0" smtClean="0"/>
              <a:t> </a:t>
            </a:r>
            <a:r>
              <a:rPr lang="es-ES" dirty="0" err="1" smtClean="0"/>
              <a:t>presentation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42.</a:t>
            </a:r>
          </a:p>
          <a:p>
            <a:r>
              <a:rPr lang="es-ES" dirty="0" smtClean="0"/>
              <a:t>43.</a:t>
            </a:r>
          </a:p>
          <a:p>
            <a:r>
              <a:rPr lang="es-ES" dirty="0" smtClean="0"/>
              <a:t>44.</a:t>
            </a:r>
          </a:p>
          <a:p>
            <a:r>
              <a:rPr lang="es-ES" dirty="0" smtClean="0"/>
              <a:t>45.</a:t>
            </a:r>
          </a:p>
          <a:p>
            <a:r>
              <a:rPr lang="es-ES" dirty="0" smtClean="0"/>
              <a:t>46.</a:t>
            </a:r>
          </a:p>
          <a:p>
            <a:r>
              <a:rPr lang="es-ES" dirty="0" smtClean="0"/>
              <a:t>47.</a:t>
            </a:r>
          </a:p>
          <a:p>
            <a:r>
              <a:rPr lang="es-ES" dirty="0" smtClean="0"/>
              <a:t>48.</a:t>
            </a:r>
          </a:p>
          <a:p>
            <a:r>
              <a:rPr lang="es-ES" dirty="0" smtClean="0"/>
              <a:t>49.</a:t>
            </a:r>
          </a:p>
          <a:p>
            <a:r>
              <a:rPr lang="es-ES" dirty="0" smtClean="0"/>
              <a:t>50.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0152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50 x 2 = 100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497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803400"/>
            <a:ext cx="110744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/>
              <a:t>La rutina diaria de Carolina</a:t>
            </a:r>
          </a:p>
          <a:p>
            <a:r>
              <a:rPr lang="es-ES" sz="2200" dirty="0" smtClean="0"/>
              <a:t> Carolina es una chica de 15 años de Provo, Utah. Normalmente durante la semana 1)_____________a las 6:30 de la mañana pero generalmente no 2)____________hasta las 6:45. Luego ella entra en el 3)__________y prende (</a:t>
            </a:r>
            <a:r>
              <a:rPr lang="es-ES" sz="2200" dirty="0" err="1" smtClean="0"/>
              <a:t>turns</a:t>
            </a:r>
            <a:r>
              <a:rPr lang="es-ES" sz="2200" dirty="0" smtClean="0"/>
              <a:t> </a:t>
            </a:r>
            <a:r>
              <a:rPr lang="es-ES" sz="2200" dirty="0" err="1" smtClean="0"/>
              <a:t>on</a:t>
            </a:r>
            <a:r>
              <a:rPr lang="es-ES" sz="2200" dirty="0" smtClean="0"/>
              <a:t>) el agua para 4)___________. A Carolina le gusta usar 5) _____________de </a:t>
            </a:r>
            <a:r>
              <a:rPr lang="es-ES" sz="2200" dirty="0" err="1" smtClean="0"/>
              <a:t>Pantene</a:t>
            </a:r>
            <a:r>
              <a:rPr lang="es-ES" sz="2200" dirty="0" smtClean="0"/>
              <a:t> y 6)  ____________de </a:t>
            </a:r>
            <a:r>
              <a:rPr lang="es-ES" sz="2200" dirty="0" err="1" smtClean="0"/>
              <a:t>Irish</a:t>
            </a:r>
            <a:r>
              <a:rPr lang="es-ES" sz="2200" dirty="0" smtClean="0"/>
              <a:t> Spring. Le gusta el </a:t>
            </a:r>
            <a:r>
              <a:rPr lang="es-ES" sz="2200" dirty="0" err="1" smtClean="0"/>
              <a:t>Irish</a:t>
            </a:r>
            <a:r>
              <a:rPr lang="es-ES" sz="2200" dirty="0" smtClean="0"/>
              <a:t> Spring tanto que ella canta en 7)____________. Luego ella usa un 8)________________para 9) __________el pelo. Después de eso, ella entra en su closet para buscar ropa y 9)__________y 10)________los zapatos. Luego, entra en el baño de nuevo y se mira en el espejo para 11) ___________ con su delineador (</a:t>
            </a:r>
            <a:r>
              <a:rPr lang="es-ES" sz="2200" dirty="0" err="1" smtClean="0"/>
              <a:t>eyeliner</a:t>
            </a:r>
            <a:r>
              <a:rPr lang="es-ES" sz="2200" dirty="0" smtClean="0"/>
              <a:t>) y otro maquillaje. Después ella 12) ___________para la escuela al poner sus libros en su mochila. Después de eso, baja (</a:t>
            </a:r>
            <a:r>
              <a:rPr lang="es-ES" sz="2200" dirty="0" err="1" smtClean="0"/>
              <a:t>goes</a:t>
            </a:r>
            <a:r>
              <a:rPr lang="es-ES" sz="2200" dirty="0" smtClean="0"/>
              <a:t> </a:t>
            </a:r>
            <a:r>
              <a:rPr lang="es-ES" sz="2200" dirty="0" err="1" smtClean="0"/>
              <a:t>down</a:t>
            </a:r>
            <a:r>
              <a:rPr lang="es-ES" sz="2200" dirty="0" smtClean="0"/>
              <a:t>) a la cocina para comer 13) ___________.  Cinco minutos más tarde 14) ___________de su casa para agarrar (catch) el autobús a la escuela. </a:t>
            </a:r>
            <a:endParaRPr lang="es-E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571500" y="215900"/>
            <a:ext cx="24257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/>
              <a:t>s</a:t>
            </a:r>
            <a:r>
              <a:rPr lang="es-ES" sz="2200" dirty="0" smtClean="0"/>
              <a:t>e despierta</a:t>
            </a:r>
          </a:p>
          <a:p>
            <a:r>
              <a:rPr lang="es-ES" sz="2200" dirty="0"/>
              <a:t>s</a:t>
            </a:r>
            <a:r>
              <a:rPr lang="es-ES" sz="2200" dirty="0" smtClean="0"/>
              <a:t>ecarse</a:t>
            </a:r>
          </a:p>
          <a:p>
            <a:r>
              <a:rPr lang="es-ES" sz="2200" dirty="0"/>
              <a:t>v</a:t>
            </a:r>
            <a:r>
              <a:rPr lang="es-ES" sz="2200" dirty="0" smtClean="0"/>
              <a:t>estirse</a:t>
            </a:r>
          </a:p>
          <a:p>
            <a:r>
              <a:rPr lang="es-ES" sz="2200" dirty="0"/>
              <a:t>maquillarse</a:t>
            </a:r>
          </a:p>
          <a:p>
            <a:endParaRPr lang="es-ES" sz="2200" dirty="0" smtClean="0"/>
          </a:p>
          <a:p>
            <a:endParaRPr lang="es-ES" dirty="0"/>
          </a:p>
        </p:txBody>
      </p:sp>
      <p:sp>
        <p:nvSpPr>
          <p:cNvPr id="6" name="TextBox 5"/>
          <p:cNvSpPr txBox="1"/>
          <p:nvPr/>
        </p:nvSpPr>
        <p:spPr>
          <a:xfrm>
            <a:off x="3124200" y="215900"/>
            <a:ext cx="24257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 smtClean="0"/>
              <a:t>el champú</a:t>
            </a:r>
          </a:p>
          <a:p>
            <a:r>
              <a:rPr lang="es-ES" sz="2200" dirty="0"/>
              <a:t>e</a:t>
            </a:r>
            <a:r>
              <a:rPr lang="es-ES" sz="2200" dirty="0" smtClean="0"/>
              <a:t>l jabón</a:t>
            </a:r>
          </a:p>
          <a:p>
            <a:r>
              <a:rPr lang="es-ES" sz="2200" dirty="0" smtClean="0"/>
              <a:t>Ponerse</a:t>
            </a:r>
          </a:p>
          <a:p>
            <a:r>
              <a:rPr lang="es-ES" sz="2200" dirty="0"/>
              <a:t>se prepara</a:t>
            </a:r>
          </a:p>
          <a:p>
            <a:endParaRPr lang="es-ES" sz="2200" dirty="0" smtClean="0"/>
          </a:p>
          <a:p>
            <a:endParaRPr lang="es-ES" dirty="0"/>
          </a:p>
        </p:txBody>
      </p:sp>
      <p:sp>
        <p:nvSpPr>
          <p:cNvPr id="7" name="TextBox 6"/>
          <p:cNvSpPr txBox="1"/>
          <p:nvPr/>
        </p:nvSpPr>
        <p:spPr>
          <a:xfrm>
            <a:off x="5549900" y="215900"/>
            <a:ext cx="24257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/>
              <a:t>s</a:t>
            </a:r>
            <a:r>
              <a:rPr lang="es-ES" sz="2200" dirty="0" smtClean="0"/>
              <a:t>ecador de pelo</a:t>
            </a:r>
          </a:p>
          <a:p>
            <a:r>
              <a:rPr lang="es-ES" sz="2200" dirty="0"/>
              <a:t>l</a:t>
            </a:r>
            <a:r>
              <a:rPr lang="es-ES" sz="2200" dirty="0" smtClean="0"/>
              <a:t>a ducha</a:t>
            </a:r>
          </a:p>
          <a:p>
            <a:r>
              <a:rPr lang="es-ES" sz="2200" dirty="0" smtClean="0"/>
              <a:t>el desayuno</a:t>
            </a:r>
          </a:p>
          <a:p>
            <a:endParaRPr lang="es-ES" sz="2200" dirty="0" smtClean="0"/>
          </a:p>
          <a:p>
            <a:endParaRPr lang="es-ES" dirty="0"/>
          </a:p>
        </p:txBody>
      </p:sp>
      <p:sp>
        <p:nvSpPr>
          <p:cNvPr id="8" name="TextBox 7"/>
          <p:cNvSpPr txBox="1"/>
          <p:nvPr/>
        </p:nvSpPr>
        <p:spPr>
          <a:xfrm>
            <a:off x="8204200" y="167381"/>
            <a:ext cx="18796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 smtClean="0"/>
              <a:t>ducharse</a:t>
            </a:r>
          </a:p>
          <a:p>
            <a:r>
              <a:rPr lang="es-ES" sz="2200" dirty="0" smtClean="0"/>
              <a:t>baño</a:t>
            </a:r>
          </a:p>
          <a:p>
            <a:r>
              <a:rPr lang="es-ES" sz="2200" dirty="0"/>
              <a:t>s</a:t>
            </a:r>
            <a:r>
              <a:rPr lang="es-ES" sz="2200" dirty="0" smtClean="0"/>
              <a:t>e levanta</a:t>
            </a:r>
          </a:p>
          <a:p>
            <a:r>
              <a:rPr lang="es-ES" sz="2200" dirty="0"/>
              <a:t>s</a:t>
            </a:r>
            <a:r>
              <a:rPr lang="es-ES" sz="2200" dirty="0" smtClean="0"/>
              <a:t>e va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9042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463210" y="1423804"/>
            <a:ext cx="0" cy="3838966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534938" y="2342640"/>
            <a:ext cx="3856544" cy="17477"/>
          </a:xfrm>
          <a:prstGeom prst="line">
            <a:avLst/>
          </a:prstGeom>
          <a:ln w="412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605779" y="3700907"/>
            <a:ext cx="3856544" cy="17477"/>
          </a:xfrm>
          <a:prstGeom prst="line">
            <a:avLst/>
          </a:prstGeom>
          <a:ln w="412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77773" y="448873"/>
            <a:ext cx="45012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Pronombres</a:t>
            </a:r>
            <a:r>
              <a:rPr lang="en-US" sz="2800" dirty="0" smtClean="0"/>
              <a:t> </a:t>
            </a:r>
            <a:r>
              <a:rPr lang="en-US" sz="2800" dirty="0" err="1" smtClean="0"/>
              <a:t>verbos</a:t>
            </a:r>
            <a:r>
              <a:rPr lang="en-US" sz="2800" dirty="0" smtClean="0"/>
              <a:t> </a:t>
            </a:r>
            <a:r>
              <a:rPr lang="en-US" sz="2800" dirty="0" err="1" smtClean="0"/>
              <a:t>reflexivos</a:t>
            </a:r>
            <a:endParaRPr lang="en-US" sz="2800" i="1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7997594" y="1307671"/>
            <a:ext cx="0" cy="3838966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6080973" y="2455284"/>
            <a:ext cx="3856544" cy="17477"/>
          </a:xfrm>
          <a:prstGeom prst="line">
            <a:avLst/>
          </a:prstGeom>
          <a:ln w="412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151814" y="3813551"/>
            <a:ext cx="3856544" cy="17477"/>
          </a:xfrm>
          <a:prstGeom prst="line">
            <a:avLst/>
          </a:prstGeom>
          <a:ln w="412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282189" y="518542"/>
            <a:ext cx="18120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Lavarse</a:t>
            </a:r>
            <a:endParaRPr lang="en-US" sz="28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10404131" y="4264680"/>
            <a:ext cx="873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27</a:t>
            </a:r>
            <a:r>
              <a:rPr lang="es-AR" sz="2400" b="1" dirty="0" smtClean="0"/>
              <a:t>.</a:t>
            </a:r>
            <a:endParaRPr lang="es-AR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0319377" y="2923244"/>
            <a:ext cx="710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26</a:t>
            </a:r>
            <a:r>
              <a:rPr lang="es-AR" sz="2400" b="1" dirty="0" smtClean="0"/>
              <a:t>.</a:t>
            </a:r>
            <a:endParaRPr lang="es-AR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0283878" y="1765809"/>
            <a:ext cx="873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25</a:t>
            </a:r>
            <a:r>
              <a:rPr lang="es-AR" sz="2400" b="1" dirty="0" smtClean="0"/>
              <a:t>.</a:t>
            </a:r>
            <a:endParaRPr lang="es-AR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632717" y="2853462"/>
            <a:ext cx="873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23.</a:t>
            </a:r>
            <a:endParaRPr lang="es-AR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737060" y="4190918"/>
            <a:ext cx="873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24</a:t>
            </a:r>
            <a:r>
              <a:rPr lang="es-AR" sz="2400" b="1" dirty="0" smtClean="0"/>
              <a:t>.</a:t>
            </a:r>
            <a:endParaRPr lang="es-AR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621066" y="1817083"/>
            <a:ext cx="873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22</a:t>
            </a:r>
            <a:r>
              <a:rPr lang="es-AR" sz="2400" b="1" dirty="0" smtClean="0"/>
              <a:t>.</a:t>
            </a:r>
            <a:endParaRPr lang="es-AR" sz="2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243654" y="1625683"/>
            <a:ext cx="873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16.</a:t>
            </a:r>
            <a:endParaRPr lang="es-AR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03488" y="2884699"/>
            <a:ext cx="873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17.</a:t>
            </a:r>
            <a:endParaRPr lang="es-AR" sz="2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49211" y="4074343"/>
            <a:ext cx="873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18.</a:t>
            </a:r>
            <a:endParaRPr lang="es-AR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3920586" y="1625683"/>
            <a:ext cx="873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19.</a:t>
            </a:r>
            <a:endParaRPr lang="es-AR" sz="2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903999" y="2804232"/>
            <a:ext cx="873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20</a:t>
            </a:r>
            <a:r>
              <a:rPr lang="es-AR" sz="2400" b="1" dirty="0" smtClean="0"/>
              <a:t>.</a:t>
            </a:r>
            <a:endParaRPr lang="es-AR" sz="2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3954876" y="4155237"/>
            <a:ext cx="873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21</a:t>
            </a:r>
            <a:r>
              <a:rPr lang="es-AR" sz="2400" b="1" dirty="0" smtClean="0"/>
              <a:t>.</a:t>
            </a:r>
            <a:endParaRPr lang="es-AR" sz="2400" b="1" dirty="0"/>
          </a:p>
        </p:txBody>
      </p:sp>
    </p:spTree>
    <p:extLst>
      <p:ext uri="{BB962C8B-B14F-4D97-AF65-F5344CB8AC3E}">
        <p14:creationId xmlns:p14="http://schemas.microsoft.com/office/powerpoint/2010/main" val="49524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947815" y="1596799"/>
            <a:ext cx="0" cy="3838966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4019543" y="2515635"/>
            <a:ext cx="3856544" cy="17477"/>
          </a:xfrm>
          <a:prstGeom prst="line">
            <a:avLst/>
          </a:prstGeom>
          <a:ln w="412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090384" y="3873902"/>
            <a:ext cx="3856544" cy="17477"/>
          </a:xfrm>
          <a:prstGeom prst="line">
            <a:avLst/>
          </a:prstGeom>
          <a:ln w="412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32817" y="651625"/>
            <a:ext cx="4685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Pronombres</a:t>
            </a:r>
            <a:r>
              <a:rPr lang="en-US" sz="2800" dirty="0" smtClean="0"/>
              <a:t> </a:t>
            </a:r>
            <a:r>
              <a:rPr lang="en-US" sz="2800" dirty="0" err="1" smtClean="0"/>
              <a:t>verbos</a:t>
            </a:r>
            <a:r>
              <a:rPr lang="en-US" sz="2800" dirty="0" smtClean="0"/>
              <a:t> </a:t>
            </a:r>
            <a:r>
              <a:rPr lang="en-US" sz="2800" dirty="0" err="1" smtClean="0"/>
              <a:t>tipo</a:t>
            </a:r>
            <a:r>
              <a:rPr lang="en-US" sz="2800" dirty="0" smtClean="0"/>
              <a:t> </a:t>
            </a:r>
            <a:r>
              <a:rPr lang="en-US" sz="2800" dirty="0" err="1" smtClean="0"/>
              <a:t>gustar</a:t>
            </a:r>
            <a:endParaRPr lang="en-US" sz="28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3582936" y="3183087"/>
            <a:ext cx="873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29</a:t>
            </a:r>
            <a:r>
              <a:rPr lang="es-AR" sz="2400" b="1" dirty="0" smtClean="0"/>
              <a:t>.</a:t>
            </a:r>
            <a:endParaRPr lang="es-AR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582937" y="1802586"/>
            <a:ext cx="873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28</a:t>
            </a:r>
            <a:r>
              <a:rPr lang="es-AR" sz="2400" b="1" dirty="0" smtClean="0"/>
              <a:t>.</a:t>
            </a:r>
            <a:endParaRPr lang="es-AR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623980" y="4266315"/>
            <a:ext cx="873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30.</a:t>
            </a:r>
            <a:endParaRPr lang="es-AR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805247" y="1712143"/>
            <a:ext cx="873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31.</a:t>
            </a:r>
            <a:endParaRPr lang="es-AR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805247" y="4418781"/>
            <a:ext cx="873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33.</a:t>
            </a:r>
            <a:endParaRPr lang="es-AR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805247" y="3065462"/>
            <a:ext cx="873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32.</a:t>
            </a:r>
            <a:endParaRPr lang="es-AR" sz="2400" b="1" dirty="0"/>
          </a:p>
        </p:txBody>
      </p:sp>
    </p:spTree>
    <p:extLst>
      <p:ext uri="{BB962C8B-B14F-4D97-AF65-F5344CB8AC3E}">
        <p14:creationId xmlns:p14="http://schemas.microsoft.com/office/powerpoint/2010/main" val="116805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Write</a:t>
            </a:r>
            <a:r>
              <a:rPr lang="es-ES" dirty="0" smtClean="0"/>
              <a:t> </a:t>
            </a:r>
            <a:r>
              <a:rPr lang="es-ES" dirty="0" err="1" smtClean="0"/>
              <a:t>out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following</a:t>
            </a:r>
            <a:r>
              <a:rPr lang="es-ES" dirty="0" smtClean="0"/>
              <a:t> in </a:t>
            </a:r>
            <a:r>
              <a:rPr lang="es-ES" dirty="0" err="1" smtClean="0"/>
              <a:t>Spanish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34) I </a:t>
            </a:r>
            <a:r>
              <a:rPr lang="es-ES" dirty="0" err="1" smtClean="0"/>
              <a:t>love</a:t>
            </a:r>
            <a:r>
              <a:rPr lang="es-ES" dirty="0" smtClean="0"/>
              <a:t> to </a:t>
            </a:r>
            <a:r>
              <a:rPr lang="es-ES" dirty="0" err="1" smtClean="0"/>
              <a:t>play</a:t>
            </a:r>
            <a:r>
              <a:rPr lang="es-ES" dirty="0" smtClean="0"/>
              <a:t> baseball (encantar)</a:t>
            </a:r>
          </a:p>
          <a:p>
            <a:pPr marL="0" indent="0">
              <a:buNone/>
            </a:pPr>
            <a:r>
              <a:rPr lang="es-ES" dirty="0" smtClean="0"/>
              <a:t>35) I </a:t>
            </a:r>
            <a:r>
              <a:rPr lang="es-ES" dirty="0" err="1" smtClean="0"/>
              <a:t>love</a:t>
            </a:r>
            <a:r>
              <a:rPr lang="es-ES" dirty="0" smtClean="0"/>
              <a:t> pizza</a:t>
            </a:r>
          </a:p>
          <a:p>
            <a:pPr marL="0" indent="0">
              <a:buNone/>
            </a:pPr>
            <a:r>
              <a:rPr lang="es-ES" dirty="0" smtClean="0"/>
              <a:t>36) I </a:t>
            </a:r>
            <a:r>
              <a:rPr lang="es-ES" dirty="0" err="1" smtClean="0"/>
              <a:t>love</a:t>
            </a:r>
            <a:r>
              <a:rPr lang="es-ES" dirty="0" smtClean="0"/>
              <a:t> chimichangas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3421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Change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following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singular to plural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37) Le </a:t>
            </a:r>
            <a:r>
              <a:rPr lang="es-ES" dirty="0"/>
              <a:t>encanta ese perfume. </a:t>
            </a:r>
          </a:p>
          <a:p>
            <a:pPr marL="0" indent="0">
              <a:buNone/>
            </a:pPr>
            <a:r>
              <a:rPr lang="es-ES" dirty="0" smtClean="0"/>
              <a:t>38) Nos </a:t>
            </a:r>
            <a:r>
              <a:rPr lang="es-ES" dirty="0"/>
              <a:t>interesa esta novela.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5293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Write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following</a:t>
            </a:r>
            <a:r>
              <a:rPr lang="es-ES" dirty="0" smtClean="0"/>
              <a:t> in </a:t>
            </a:r>
            <a:r>
              <a:rPr lang="es-ES" dirty="0" err="1" smtClean="0"/>
              <a:t>Spanish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39) I am </a:t>
            </a:r>
            <a:r>
              <a:rPr lang="es-ES" dirty="0" err="1" smtClean="0"/>
              <a:t>going</a:t>
            </a:r>
            <a:r>
              <a:rPr lang="es-ES" dirty="0" smtClean="0"/>
              <a:t> to </a:t>
            </a:r>
            <a:r>
              <a:rPr lang="es-ES" dirty="0" err="1" smtClean="0"/>
              <a:t>shower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r>
              <a:rPr lang="es-ES" dirty="0" smtClean="0"/>
              <a:t>40) </a:t>
            </a:r>
            <a:r>
              <a:rPr lang="es-ES" dirty="0" err="1" smtClean="0"/>
              <a:t>You</a:t>
            </a:r>
            <a:r>
              <a:rPr lang="es-ES" dirty="0" smtClean="0"/>
              <a:t> (tú)  are </a:t>
            </a:r>
            <a:r>
              <a:rPr lang="es-ES" dirty="0" err="1" smtClean="0"/>
              <a:t>going</a:t>
            </a:r>
            <a:r>
              <a:rPr lang="es-ES" dirty="0" smtClean="0"/>
              <a:t> to </a:t>
            </a:r>
            <a:r>
              <a:rPr lang="es-ES" dirty="0" err="1" smtClean="0"/>
              <a:t>shower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r>
              <a:rPr lang="es-ES" dirty="0" smtClean="0"/>
              <a:t>41) </a:t>
            </a:r>
            <a:r>
              <a:rPr lang="es-ES" dirty="0" err="1" smtClean="0"/>
              <a:t>They</a:t>
            </a:r>
            <a:r>
              <a:rPr lang="es-ES" dirty="0" smtClean="0"/>
              <a:t> are </a:t>
            </a:r>
            <a:r>
              <a:rPr lang="es-ES" dirty="0" err="1" smtClean="0"/>
              <a:t>going</a:t>
            </a:r>
            <a:r>
              <a:rPr lang="es-ES" dirty="0" smtClean="0"/>
              <a:t> to </a:t>
            </a:r>
            <a:r>
              <a:rPr lang="es-ES" dirty="0" err="1" smtClean="0"/>
              <a:t>shower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7324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Write</a:t>
            </a:r>
            <a:r>
              <a:rPr lang="es-ES" dirty="0" smtClean="0"/>
              <a:t> 9 </a:t>
            </a:r>
            <a:r>
              <a:rPr lang="es-ES" dirty="0" err="1" smtClean="0"/>
              <a:t>things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learned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Mexico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my</a:t>
            </a:r>
            <a:r>
              <a:rPr lang="es-ES" dirty="0" smtClean="0"/>
              <a:t> </a:t>
            </a:r>
            <a:r>
              <a:rPr lang="es-ES" dirty="0" err="1" smtClean="0"/>
              <a:t>presentation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42.</a:t>
            </a:r>
          </a:p>
          <a:p>
            <a:r>
              <a:rPr lang="es-ES" dirty="0" smtClean="0"/>
              <a:t>43.</a:t>
            </a:r>
          </a:p>
          <a:p>
            <a:r>
              <a:rPr lang="es-ES" dirty="0" smtClean="0"/>
              <a:t>44.</a:t>
            </a:r>
          </a:p>
          <a:p>
            <a:r>
              <a:rPr lang="es-ES" dirty="0" smtClean="0"/>
              <a:t>45.</a:t>
            </a:r>
          </a:p>
          <a:p>
            <a:r>
              <a:rPr lang="es-ES" dirty="0" smtClean="0"/>
              <a:t>46.</a:t>
            </a:r>
          </a:p>
          <a:p>
            <a:r>
              <a:rPr lang="es-ES" dirty="0" smtClean="0"/>
              <a:t>47.</a:t>
            </a:r>
          </a:p>
          <a:p>
            <a:r>
              <a:rPr lang="es-ES" dirty="0" smtClean="0"/>
              <a:t>48.</a:t>
            </a:r>
          </a:p>
          <a:p>
            <a:r>
              <a:rPr lang="es-ES" dirty="0" smtClean="0"/>
              <a:t>49.</a:t>
            </a:r>
          </a:p>
          <a:p>
            <a:r>
              <a:rPr lang="es-ES" dirty="0" smtClean="0"/>
              <a:t>50.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732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respuestas</a:t>
            </a:r>
            <a:endParaRPr lang="es-A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la rutina diaria, verbos reflexivos y verbos tipo gustar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0598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898</Words>
  <Application>Microsoft Office PowerPoint</Application>
  <PresentationFormat>Widescreen</PresentationFormat>
  <Paragraphs>166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Prueba</vt:lpstr>
      <vt:lpstr>PowerPoint Presentation</vt:lpstr>
      <vt:lpstr>PowerPoint Presentation</vt:lpstr>
      <vt:lpstr>PowerPoint Presentation</vt:lpstr>
      <vt:lpstr>Write out the following in Spanish</vt:lpstr>
      <vt:lpstr>Change the following from singular to plural</vt:lpstr>
      <vt:lpstr>Write the following in Spanish</vt:lpstr>
      <vt:lpstr>Write 9 things you have learned about Mexico from my presentation</vt:lpstr>
      <vt:lpstr>respuestas</vt:lpstr>
      <vt:lpstr>PowerPoint Presentation</vt:lpstr>
      <vt:lpstr>PowerPoint Presentation</vt:lpstr>
      <vt:lpstr>PowerPoint Presentation</vt:lpstr>
      <vt:lpstr>Write out the following in Spanish</vt:lpstr>
      <vt:lpstr>Change the following from singular to plural</vt:lpstr>
      <vt:lpstr>Write the following in Spanish</vt:lpstr>
      <vt:lpstr>Write 9 things you have learned about Mexico from my presentation</vt:lpstr>
      <vt:lpstr>50 x 2 = 100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Prueba</dc:title>
  <dc:creator>Gutke, Carl</dc:creator>
  <cp:lastModifiedBy>todefault</cp:lastModifiedBy>
  <cp:revision>7</cp:revision>
  <dcterms:created xsi:type="dcterms:W3CDTF">2016-11-03T13:34:33Z</dcterms:created>
  <dcterms:modified xsi:type="dcterms:W3CDTF">2016-11-03T23:42:56Z</dcterms:modified>
</cp:coreProperties>
</file>